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9080500" cx="10160000"/>
  <p:notesSz cx="6858000" cy="9144000"/>
  <p:embeddedFontLst>
    <p:embeddedFont>
      <p:font typeface="Jim Nightshade"/>
      <p:regular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60">
          <p15:clr>
            <a:srgbClr val="000000"/>
          </p15:clr>
        </p15:guide>
        <p15:guide id="2" pos="320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60" orient="horz"/>
        <p:guide pos="320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JimNightshad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508000" y="8269287"/>
            <a:ext cx="2370137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3471862" y="8269287"/>
            <a:ext cx="3216275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7281862" y="8269287"/>
            <a:ext cx="2370137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0" type="dt"/>
          </p:nvPr>
        </p:nvSpPr>
        <p:spPr>
          <a:xfrm>
            <a:off x="508000" y="8269287"/>
            <a:ext cx="2370137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1" type="ftr"/>
          </p:nvPr>
        </p:nvSpPr>
        <p:spPr>
          <a:xfrm>
            <a:off x="3471862" y="8269287"/>
            <a:ext cx="3216275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7281862" y="8269287"/>
            <a:ext cx="2370137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8000" y="2119312"/>
            <a:ext cx="9144000" cy="5992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08000" y="8269287"/>
            <a:ext cx="2370137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471862" y="8269287"/>
            <a:ext cx="3216275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281862" y="8269287"/>
            <a:ext cx="2370137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hyperlink" Target="http://efllecturer.blogspot.com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5.jpg"/><Relationship Id="rId8" Type="http://schemas.openxmlformats.org/officeDocument/2006/relationships/hyperlink" Target="http://efllecturer.blogspot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5.jpg"/><Relationship Id="rId7" Type="http://schemas.openxmlformats.org/officeDocument/2006/relationships/hyperlink" Target="http://efllecturer.blogspot.com/" TargetMode="External"/><Relationship Id="rId8" Type="http://schemas.openxmlformats.org/officeDocument/2006/relationships/hyperlink" Target="http://efllecturer.blogspot.com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5.jpg"/><Relationship Id="rId7" Type="http://schemas.openxmlformats.org/officeDocument/2006/relationships/hyperlink" Target="http://efllecturer.blogspot.com/" TargetMode="External"/><Relationship Id="rId8" Type="http://schemas.openxmlformats.org/officeDocument/2006/relationships/hyperlink" Target="http://efllecturer.blogspot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Relationship Id="rId6" Type="http://schemas.openxmlformats.org/officeDocument/2006/relationships/image" Target="../media/image5.jpg"/><Relationship Id="rId7" Type="http://schemas.openxmlformats.org/officeDocument/2006/relationships/hyperlink" Target="http://efllecturer.blogspot.com/" TargetMode="External"/><Relationship Id="rId8" Type="http://schemas.openxmlformats.org/officeDocument/2006/relationships/hyperlink" Target="http://efllecturer.blogspot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Relationship Id="rId6" Type="http://schemas.openxmlformats.org/officeDocument/2006/relationships/image" Target="../media/image5.jpg"/><Relationship Id="rId7" Type="http://schemas.openxmlformats.org/officeDocument/2006/relationships/hyperlink" Target="http://efllecturer.blogspot.com/" TargetMode="External"/><Relationship Id="rId8" Type="http://schemas.openxmlformats.org/officeDocument/2006/relationships/hyperlink" Target="http://efllecturer.blogspot.co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39.png"/><Relationship Id="rId5" Type="http://schemas.openxmlformats.org/officeDocument/2006/relationships/image" Target="../media/image18.png"/><Relationship Id="rId6" Type="http://schemas.openxmlformats.org/officeDocument/2006/relationships/image" Target="../media/image5.jpg"/><Relationship Id="rId7" Type="http://schemas.openxmlformats.org/officeDocument/2006/relationships/hyperlink" Target="http://efllecturer.blogspot.com/" TargetMode="External"/><Relationship Id="rId8" Type="http://schemas.openxmlformats.org/officeDocument/2006/relationships/hyperlink" Target="http://efllecturer.blogspot.co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39.png"/><Relationship Id="rId5" Type="http://schemas.openxmlformats.org/officeDocument/2006/relationships/image" Target="../media/image18.png"/><Relationship Id="rId6" Type="http://schemas.openxmlformats.org/officeDocument/2006/relationships/image" Target="../media/image5.jpg"/><Relationship Id="rId7" Type="http://schemas.openxmlformats.org/officeDocument/2006/relationships/hyperlink" Target="http://efllecturer.blogspot.com/" TargetMode="External"/><Relationship Id="rId8" Type="http://schemas.openxmlformats.org/officeDocument/2006/relationships/hyperlink" Target="http://efllecturer.blogspot.com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slide.xml" TargetMode="External"/><Relationship Id="rId4" Type="http://schemas.openxmlformats.org/officeDocument/2006/relationships/hyperlink" Target="http://slide.xml" TargetMode="External"/><Relationship Id="rId5" Type="http://schemas.openxmlformats.org/officeDocument/2006/relationships/hyperlink" Target="http://slide.xml" TargetMode="External"/><Relationship Id="rId6" Type="http://schemas.openxmlformats.org/officeDocument/2006/relationships/hyperlink" Target="http://efllecturer.blogspot.com/" TargetMode="External"/><Relationship Id="rId7" Type="http://schemas.openxmlformats.org/officeDocument/2006/relationships/hyperlink" Target="http://efllecturer.blogspot.com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jp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36.png"/><Relationship Id="rId5" Type="http://schemas.openxmlformats.org/officeDocument/2006/relationships/hyperlink" Target="http://efllecturer.blogspot.com/" TargetMode="External"/><Relationship Id="rId6" Type="http://schemas.openxmlformats.org/officeDocument/2006/relationships/hyperlink" Target="http://efllecturer.blogspot.com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36.png"/><Relationship Id="rId5" Type="http://schemas.openxmlformats.org/officeDocument/2006/relationships/hyperlink" Target="http://efllecturer.blogspot.com/" TargetMode="External"/><Relationship Id="rId6" Type="http://schemas.openxmlformats.org/officeDocument/2006/relationships/hyperlink" Target="http://efllecturer.blogspot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hyperlink" Target="http://efllecturer.blogspot.com/" TargetMode="External"/><Relationship Id="rId7" Type="http://schemas.openxmlformats.org/officeDocument/2006/relationships/hyperlink" Target="http://efllecturer.blogspot.com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Relationship Id="rId7" Type="http://schemas.openxmlformats.org/officeDocument/2006/relationships/hyperlink" Target="http://efllecturer.blogspot.com/" TargetMode="External"/><Relationship Id="rId8" Type="http://schemas.openxmlformats.org/officeDocument/2006/relationships/hyperlink" Target="http://efllecturer.blogspot.com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Relationship Id="rId7" Type="http://schemas.openxmlformats.org/officeDocument/2006/relationships/hyperlink" Target="http://efllecturer.blogspot.com/" TargetMode="External"/><Relationship Id="rId8" Type="http://schemas.openxmlformats.org/officeDocument/2006/relationships/hyperlink" Target="http://efllecturer.blogspot.com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Relationship Id="rId4" Type="http://schemas.openxmlformats.org/officeDocument/2006/relationships/image" Target="../media/image52.png"/><Relationship Id="rId5" Type="http://schemas.openxmlformats.org/officeDocument/2006/relationships/hyperlink" Target="http://efllecturer.blogspot.com/" TargetMode="External"/><Relationship Id="rId6" Type="http://schemas.openxmlformats.org/officeDocument/2006/relationships/hyperlink" Target="http://efllecturer.blogspot.com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Relationship Id="rId4" Type="http://schemas.openxmlformats.org/officeDocument/2006/relationships/image" Target="../media/image52.png"/><Relationship Id="rId5" Type="http://schemas.openxmlformats.org/officeDocument/2006/relationships/hyperlink" Target="http://efllecturer.blogspot.com/" TargetMode="External"/><Relationship Id="rId6" Type="http://schemas.openxmlformats.org/officeDocument/2006/relationships/hyperlink" Target="http://efllecturer.blogspot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hyperlink" Target="http://efllecturer.blogspot.com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1.png"/><Relationship Id="rId8" Type="http://schemas.openxmlformats.org/officeDocument/2006/relationships/hyperlink" Target="http://efllecturer.blogspot.com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Relationship Id="rId4" Type="http://schemas.openxmlformats.org/officeDocument/2006/relationships/image" Target="../media/image50.png"/><Relationship Id="rId5" Type="http://schemas.openxmlformats.org/officeDocument/2006/relationships/hyperlink" Target="http://efllecturer.blogspot.com/" TargetMode="External"/><Relationship Id="rId6" Type="http://schemas.openxmlformats.org/officeDocument/2006/relationships/hyperlink" Target="http://efllecturer.blogspot.com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Relationship Id="rId4" Type="http://schemas.openxmlformats.org/officeDocument/2006/relationships/image" Target="../media/image50.png"/><Relationship Id="rId5" Type="http://schemas.openxmlformats.org/officeDocument/2006/relationships/hyperlink" Target="http://efllecturer.blogspot.com/" TargetMode="External"/><Relationship Id="rId6" Type="http://schemas.openxmlformats.org/officeDocument/2006/relationships/hyperlink" Target="http://efllecturer.blogspot.com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Relationship Id="rId4" Type="http://schemas.openxmlformats.org/officeDocument/2006/relationships/hyperlink" Target="http://efllecturer.blogspot.com/" TargetMode="External"/><Relationship Id="rId5" Type="http://schemas.openxmlformats.org/officeDocument/2006/relationships/hyperlink" Target="http://efllecturer.blogspot.com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5.jpg"/><Relationship Id="rId6" Type="http://schemas.openxmlformats.org/officeDocument/2006/relationships/hyperlink" Target="http://efllecturer.blogspot.com/" TargetMode="External"/><Relationship Id="rId7" Type="http://schemas.openxmlformats.org/officeDocument/2006/relationships/hyperlink" Target="http://efllecturer.blogspot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11" Type="http://schemas.openxmlformats.org/officeDocument/2006/relationships/hyperlink" Target="http://efllecturer.blogspot.com/" TargetMode="External"/><Relationship Id="rId10" Type="http://schemas.openxmlformats.org/officeDocument/2006/relationships/hyperlink" Target="http://efllecturer.blogspot.com/" TargetMode="External"/><Relationship Id="rId9" Type="http://schemas.openxmlformats.org/officeDocument/2006/relationships/hyperlink" Target="http://efllecturer.blogspot.com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5.jpg"/><Relationship Id="rId8" Type="http://schemas.openxmlformats.org/officeDocument/2006/relationships/hyperlink" Target="http://efllecturer.blogspot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hyperlink" Target="http://efllecturer.blogspot.com/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hyperlink" Target="http://efllecturer.blogspot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hyperlink" Target="http://efllecturer.blogspot.com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5.jpg"/><Relationship Id="rId7" Type="http://schemas.openxmlformats.org/officeDocument/2006/relationships/image" Target="../media/image18.png"/><Relationship Id="rId8" Type="http://schemas.openxmlformats.org/officeDocument/2006/relationships/hyperlink" Target="http://efllecturer.blogspot.com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5.jpg"/><Relationship Id="rId6" Type="http://schemas.openxmlformats.org/officeDocument/2006/relationships/hyperlink" Target="http://efllecturer.blogspot.com/" TargetMode="External"/><Relationship Id="rId7" Type="http://schemas.openxmlformats.org/officeDocument/2006/relationships/hyperlink" Target="http://efllecturer.blogspot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10" Type="http://schemas.openxmlformats.org/officeDocument/2006/relationships/hyperlink" Target="http://efllecturer.blogspot.com/" TargetMode="External"/><Relationship Id="rId9" Type="http://schemas.openxmlformats.org/officeDocument/2006/relationships/hyperlink" Target="http://efllecturer.blogspot.com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5.jp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160000" cy="90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0" y="1011237"/>
            <a:ext cx="10160000" cy="720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Going </a:t>
            </a:r>
            <a:r>
              <a:rPr b="1" i="0" lang="en-US" sz="44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BACK</a:t>
            </a:r>
            <a:r>
              <a:rPr b="1" i="0" lang="en-US" sz="4400" u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in </a:t>
            </a:r>
            <a:r>
              <a:rPr b="1" i="0" lang="en-US" sz="44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TIME</a:t>
            </a:r>
            <a:r>
              <a:rPr b="1" i="0" lang="en-US" sz="4400" u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to the </a:t>
            </a:r>
            <a:r>
              <a:rPr b="1" i="0" lang="en-US" sz="44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PAST</a:t>
            </a:r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0" y="6772275"/>
            <a:ext cx="10160000" cy="1920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ookman Old Style"/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What</a:t>
            </a:r>
            <a:r>
              <a:rPr b="1" i="0" lang="en-US" sz="6000" u="none" cap="none" strike="noStrike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b="1" i="0" lang="en-US" sz="6000" u="none" cap="none" strike="noStrike">
                <a:solidFill>
                  <a:srgbClr val="F4EE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would you have done</a:t>
            </a:r>
            <a:r>
              <a:rPr b="1" i="0" lang="en-US" sz="6000" u="none" cap="none" strike="noStrike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b="1" i="0" lang="en-US" sz="6000" u="none" cap="none" strike="noStrik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differently?</a:t>
            </a: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255587" y="0"/>
            <a:ext cx="9904412" cy="109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EE00"/>
              </a:buClr>
              <a:buSzPts val="6600"/>
              <a:buFont typeface="Bookman Old Style"/>
              <a:buNone/>
            </a:pPr>
            <a:r>
              <a:rPr b="1" i="0" lang="en-US" sz="6600" u="none" cap="none" strike="noStrike">
                <a:solidFill>
                  <a:srgbClr val="F4EE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 3</a:t>
            </a:r>
            <a:r>
              <a:rPr b="1" baseline="30000" i="0" lang="en-US" sz="6600" u="none" cap="none" strike="noStrike">
                <a:solidFill>
                  <a:srgbClr val="F4EE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rd</a:t>
            </a:r>
            <a:r>
              <a:rPr b="1" i="0" lang="en-US" sz="6600" u="none" cap="none" strike="noStrike">
                <a:solidFill>
                  <a:srgbClr val="F4EE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Conditional</a:t>
            </a:r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"/>
          <p:cNvSpPr txBox="1"/>
          <p:nvPr/>
        </p:nvSpPr>
        <p:spPr>
          <a:xfrm>
            <a:off x="255587" y="363537"/>
            <a:ext cx="9648825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ookman Old Style"/>
              <a:buNone/>
            </a:pPr>
            <a:r>
              <a:rPr b="1" i="0" lang="en-US" sz="36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When do we use the 3rd conditional?</a:t>
            </a:r>
            <a:endParaRPr/>
          </a:p>
        </p:txBody>
      </p:sp>
      <p:pic>
        <p:nvPicPr>
          <p:cNvPr id="198" name="Google Shape;198;p13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2271712" y="939800"/>
            <a:ext cx="5761037" cy="549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3"/>
          <p:cNvPicPr preferRelativeResize="0"/>
          <p:nvPr/>
        </p:nvPicPr>
        <p:blipFill rotWithShape="1">
          <a:blip r:embed="rId4">
            <a:alphaModFix amt="0"/>
          </a:blip>
          <a:srcRect b="0" l="0" r="0" t="0"/>
          <a:stretch/>
        </p:blipFill>
        <p:spPr>
          <a:xfrm>
            <a:off x="4864100" y="2163762"/>
            <a:ext cx="1079500" cy="9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3"/>
          <p:cNvPicPr preferRelativeResize="0"/>
          <p:nvPr/>
        </p:nvPicPr>
        <p:blipFill rotWithShape="1">
          <a:blip r:embed="rId5">
            <a:alphaModFix amt="0"/>
          </a:blip>
          <a:srcRect b="0" l="0" r="0" t="0"/>
          <a:stretch/>
        </p:blipFill>
        <p:spPr>
          <a:xfrm>
            <a:off x="6016625" y="2092325"/>
            <a:ext cx="1295400" cy="9255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13"/>
          <p:cNvCxnSpPr/>
          <p:nvPr/>
        </p:nvCxnSpPr>
        <p:spPr>
          <a:xfrm>
            <a:off x="8248650" y="6556375"/>
            <a:ext cx="0" cy="2232025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02" name="Google Shape;202;p13"/>
          <p:cNvSpPr txBox="1"/>
          <p:nvPr/>
        </p:nvSpPr>
        <p:spPr>
          <a:xfrm>
            <a:off x="8356600" y="6627812"/>
            <a:ext cx="18034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·yesterday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week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year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·when I was a child</a:t>
            </a:r>
            <a:endParaRPr/>
          </a:p>
        </p:txBody>
      </p:sp>
      <p:sp>
        <p:nvSpPr>
          <p:cNvPr id="203" name="Google Shape;203;p13"/>
          <p:cNvSpPr txBox="1"/>
          <p:nvPr/>
        </p:nvSpPr>
        <p:spPr>
          <a:xfrm>
            <a:off x="542925" y="6916737"/>
            <a:ext cx="4824412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3rd Conditional</a:t>
            </a:r>
            <a:endParaRPr/>
          </a:p>
        </p:txBody>
      </p:sp>
      <p:pic>
        <p:nvPicPr>
          <p:cNvPr id="204" name="Google Shape;20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9862" y="6700837"/>
            <a:ext cx="1584325" cy="15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83512" y="1300162"/>
            <a:ext cx="2376487" cy="973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16400" y="6845300"/>
            <a:ext cx="1582737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3"/>
          <p:cNvSpPr txBox="1"/>
          <p:nvPr/>
        </p:nvSpPr>
        <p:spPr>
          <a:xfrm>
            <a:off x="5295900" y="4035425"/>
            <a:ext cx="4608512" cy="204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200"/>
              <a:buFont typeface="Bookman Old Style"/>
              <a:buNone/>
            </a:pPr>
            <a:r>
              <a:rPr b="1" i="0" lang="en-US" sz="32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When we want to imagine </a:t>
            </a:r>
            <a:r>
              <a:rPr b="1" i="1" lang="en-US" sz="32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doing or changing</a:t>
            </a:r>
            <a:r>
              <a:rPr b="1" i="0" lang="en-US" sz="32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something </a:t>
            </a:r>
            <a:r>
              <a:rPr b="1" i="1" lang="en-US" sz="32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 the past</a:t>
            </a:r>
            <a:endParaRPr/>
          </a:p>
        </p:txBody>
      </p:sp>
      <p:sp>
        <p:nvSpPr>
          <p:cNvPr id="208" name="Google Shape;208;p13"/>
          <p:cNvSpPr txBox="1"/>
          <p:nvPr/>
        </p:nvSpPr>
        <p:spPr>
          <a:xfrm>
            <a:off x="5224462" y="1465262"/>
            <a:ext cx="188753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Yesterday</a:t>
            </a:r>
            <a:endParaRPr/>
          </a:p>
        </p:txBody>
      </p:sp>
      <p:sp>
        <p:nvSpPr>
          <p:cNvPr id="209" name="Google Shape;209;p13"/>
          <p:cNvSpPr txBox="1"/>
          <p:nvPr/>
        </p:nvSpPr>
        <p:spPr>
          <a:xfrm>
            <a:off x="2055812" y="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210" name="Google Shape;210;p13"/>
          <p:cNvCxnSpPr/>
          <p:nvPr/>
        </p:nvCxnSpPr>
        <p:spPr>
          <a:xfrm rot="10800000">
            <a:off x="687387" y="6556375"/>
            <a:ext cx="9118600" cy="0"/>
          </a:xfrm>
          <a:prstGeom prst="straightConnector1">
            <a:avLst/>
          </a:prstGeom>
          <a:noFill/>
          <a:ln cap="flat" cmpd="sng" w="38100">
            <a:solidFill>
              <a:srgbClr val="CC3300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Google Shape;215;p14"/>
          <p:cNvCxnSpPr/>
          <p:nvPr/>
        </p:nvCxnSpPr>
        <p:spPr>
          <a:xfrm>
            <a:off x="8255000" y="5384800"/>
            <a:ext cx="0" cy="3073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16" name="Google Shape;216;p14"/>
          <p:cNvSpPr txBox="1"/>
          <p:nvPr/>
        </p:nvSpPr>
        <p:spPr>
          <a:xfrm>
            <a:off x="8229600" y="5764212"/>
            <a:ext cx="18034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·yesterday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week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year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·when I was a child</a:t>
            </a:r>
            <a:endParaRPr/>
          </a:p>
        </p:txBody>
      </p:sp>
      <p:pic>
        <p:nvPicPr>
          <p:cNvPr id="217" name="Google Shape;217;p14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368300" y="635000"/>
            <a:ext cx="4524375" cy="43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8900" y="1092200"/>
            <a:ext cx="1331912" cy="145891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4"/>
          <p:cNvSpPr txBox="1"/>
          <p:nvPr/>
        </p:nvSpPr>
        <p:spPr>
          <a:xfrm>
            <a:off x="4864100" y="927100"/>
            <a:ext cx="4679950" cy="2289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I </a:t>
            </a:r>
            <a:r>
              <a:rPr b="0" i="0" lang="en-US" sz="36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___  ____</a:t>
            </a: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alive 2000 years ago,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0" i="0" lang="en-US" sz="36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_____ ____ ____</a:t>
            </a: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Roman</a:t>
            </a:r>
            <a:endParaRPr/>
          </a:p>
        </p:txBody>
      </p:sp>
      <p:sp>
        <p:nvSpPr>
          <p:cNvPr id="220" name="Google Shape;220;p14"/>
          <p:cNvSpPr txBox="1"/>
          <p:nvPr/>
        </p:nvSpPr>
        <p:spPr>
          <a:xfrm>
            <a:off x="327025" y="363537"/>
            <a:ext cx="9577387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200"/>
              <a:buFont typeface="Bookman Old Style"/>
              <a:buNone/>
            </a:pPr>
            <a:r>
              <a:rPr b="1" i="0" lang="en-US" sz="32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Fill in the gaps to make the 3</a:t>
            </a:r>
            <a:r>
              <a:rPr b="1" baseline="30000" i="0" lang="en-US" sz="32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rd</a:t>
            </a:r>
            <a:r>
              <a:rPr b="1" i="0" lang="en-US" sz="32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conditional</a:t>
            </a:r>
            <a:endParaRPr/>
          </a:p>
        </p:txBody>
      </p:sp>
      <p:sp>
        <p:nvSpPr>
          <p:cNvPr id="221" name="Google Shape;221;p14"/>
          <p:cNvSpPr txBox="1"/>
          <p:nvPr/>
        </p:nvSpPr>
        <p:spPr>
          <a:xfrm>
            <a:off x="542925" y="6916737"/>
            <a:ext cx="4824412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3rd Conditional</a:t>
            </a:r>
            <a:endParaRPr/>
          </a:p>
        </p:txBody>
      </p:sp>
      <p:sp>
        <p:nvSpPr>
          <p:cNvPr id="222" name="Google Shape;222;p14"/>
          <p:cNvSpPr txBox="1"/>
          <p:nvPr/>
        </p:nvSpPr>
        <p:spPr>
          <a:xfrm>
            <a:off x="327025" y="8356600"/>
            <a:ext cx="950595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700"/>
              <a:buFont typeface="Arial"/>
              <a:buNone/>
            </a:pPr>
            <a:r>
              <a:rPr b="0" i="0" lang="en-US" sz="27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+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PAST PERFECT 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+ 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WOULD HAVE</a:t>
            </a:r>
            <a:r>
              <a:rPr b="0" i="0" lang="en-US" sz="27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en-US" sz="27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PARTICIPLE</a:t>
            </a:r>
            <a:r>
              <a:rPr b="0" i="0" lang="en-US" sz="2700" u="none"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id="223" name="Google Shape;22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3600" y="5835650"/>
            <a:ext cx="2020887" cy="202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20087" y="7853362"/>
            <a:ext cx="1582737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6400" y="6845300"/>
            <a:ext cx="1582737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4"/>
          <p:cNvSpPr txBox="1"/>
          <p:nvPr/>
        </p:nvSpPr>
        <p:spPr>
          <a:xfrm>
            <a:off x="2055812" y="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227" name="Google Shape;227;p14"/>
          <p:cNvCxnSpPr/>
          <p:nvPr/>
        </p:nvCxnSpPr>
        <p:spPr>
          <a:xfrm rot="10800000">
            <a:off x="687387" y="5332412"/>
            <a:ext cx="9118600" cy="0"/>
          </a:xfrm>
          <a:prstGeom prst="straightConnector1">
            <a:avLst/>
          </a:prstGeom>
          <a:noFill/>
          <a:ln cap="flat" cmpd="sng" w="38100">
            <a:solidFill>
              <a:srgbClr val="CC3300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5"/>
          <p:cNvCxnSpPr/>
          <p:nvPr/>
        </p:nvCxnSpPr>
        <p:spPr>
          <a:xfrm>
            <a:off x="8255000" y="5384800"/>
            <a:ext cx="0" cy="3073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33" name="Google Shape;233;p15"/>
          <p:cNvSpPr txBox="1"/>
          <p:nvPr/>
        </p:nvSpPr>
        <p:spPr>
          <a:xfrm>
            <a:off x="8229600" y="5764212"/>
            <a:ext cx="18034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·yesterday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week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year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·when I was a child</a:t>
            </a:r>
            <a:endParaRPr/>
          </a:p>
        </p:txBody>
      </p:sp>
      <p:pic>
        <p:nvPicPr>
          <p:cNvPr id="234" name="Google Shape;234;p15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368300" y="635000"/>
            <a:ext cx="4524375" cy="43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8900" y="1092200"/>
            <a:ext cx="1331912" cy="145891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5"/>
          <p:cNvSpPr txBox="1"/>
          <p:nvPr/>
        </p:nvSpPr>
        <p:spPr>
          <a:xfrm>
            <a:off x="4864100" y="927100"/>
            <a:ext cx="4679950" cy="2289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I </a:t>
            </a:r>
            <a:r>
              <a:rPr b="0" i="0" lang="en-US" sz="36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had been</a:t>
            </a: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alive 2000 years ago,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0" i="0" lang="en-US" sz="36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would have been</a:t>
            </a: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Roman</a:t>
            </a:r>
            <a:endParaRPr/>
          </a:p>
        </p:txBody>
      </p:sp>
      <p:sp>
        <p:nvSpPr>
          <p:cNvPr id="237" name="Google Shape;237;p15"/>
          <p:cNvSpPr txBox="1"/>
          <p:nvPr/>
        </p:nvSpPr>
        <p:spPr>
          <a:xfrm>
            <a:off x="542925" y="6916737"/>
            <a:ext cx="4824412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3rd Conditional</a:t>
            </a:r>
            <a:endParaRPr/>
          </a:p>
        </p:txBody>
      </p:sp>
      <p:sp>
        <p:nvSpPr>
          <p:cNvPr id="238" name="Google Shape;238;p15"/>
          <p:cNvSpPr txBox="1"/>
          <p:nvPr/>
        </p:nvSpPr>
        <p:spPr>
          <a:xfrm>
            <a:off x="327025" y="8356600"/>
            <a:ext cx="950595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700"/>
              <a:buFont typeface="Arial"/>
              <a:buNone/>
            </a:pPr>
            <a:r>
              <a:rPr b="0" i="0" lang="en-US" sz="27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+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PAST PERFECT 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+ 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WOULD HAVE</a:t>
            </a:r>
            <a:r>
              <a:rPr b="0" i="0" lang="en-US" sz="27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en-US" sz="27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PARTICIPLE</a:t>
            </a:r>
            <a:r>
              <a:rPr b="0" i="0" lang="en-US" sz="2700" u="none"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id="239" name="Google Shape;23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3600" y="5835650"/>
            <a:ext cx="2020887" cy="202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20087" y="7853362"/>
            <a:ext cx="1582737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6400" y="6845300"/>
            <a:ext cx="1582737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5"/>
          <p:cNvSpPr txBox="1"/>
          <p:nvPr/>
        </p:nvSpPr>
        <p:spPr>
          <a:xfrm>
            <a:off x="2055812" y="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243" name="Google Shape;243;p15"/>
          <p:cNvCxnSpPr/>
          <p:nvPr/>
        </p:nvCxnSpPr>
        <p:spPr>
          <a:xfrm rot="10800000">
            <a:off x="687387" y="5332412"/>
            <a:ext cx="9118600" cy="0"/>
          </a:xfrm>
          <a:prstGeom prst="straightConnector1">
            <a:avLst/>
          </a:prstGeom>
          <a:noFill/>
          <a:ln cap="flat" cmpd="sng" w="38100">
            <a:solidFill>
              <a:srgbClr val="CC3300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" name="Google Shape;248;p16"/>
          <p:cNvCxnSpPr/>
          <p:nvPr/>
        </p:nvCxnSpPr>
        <p:spPr>
          <a:xfrm>
            <a:off x="8255000" y="5384800"/>
            <a:ext cx="0" cy="3073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49" name="Google Shape;249;p16"/>
          <p:cNvSpPr txBox="1"/>
          <p:nvPr/>
        </p:nvSpPr>
        <p:spPr>
          <a:xfrm>
            <a:off x="8229600" y="5764212"/>
            <a:ext cx="18034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·yesterday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week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year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·when I was a child</a:t>
            </a:r>
            <a:endParaRPr/>
          </a:p>
        </p:txBody>
      </p:sp>
      <p:pic>
        <p:nvPicPr>
          <p:cNvPr id="250" name="Google Shape;250;p16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368300" y="635000"/>
            <a:ext cx="4524375" cy="43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6"/>
          <p:cNvSpPr txBox="1"/>
          <p:nvPr/>
        </p:nvSpPr>
        <p:spPr>
          <a:xfrm>
            <a:off x="5008562" y="927100"/>
            <a:ext cx="4824412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/ thief / run faster 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police / not catch / him</a:t>
            </a:r>
            <a:endParaRPr/>
          </a:p>
        </p:txBody>
      </p:sp>
      <p:pic>
        <p:nvPicPr>
          <p:cNvPr id="252" name="Google Shape;25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6200" y="1130300"/>
            <a:ext cx="1389062" cy="138906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6"/>
          <p:cNvSpPr txBox="1"/>
          <p:nvPr/>
        </p:nvSpPr>
        <p:spPr>
          <a:xfrm>
            <a:off x="400050" y="363537"/>
            <a:ext cx="9504362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600"/>
              <a:buFont typeface="Bookman Old Style"/>
              <a:buNone/>
            </a:pPr>
            <a:r>
              <a:rPr b="1" i="0" lang="en-US" sz="36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Make a sentence in the 3</a:t>
            </a:r>
            <a:r>
              <a:rPr b="1" baseline="30000" i="0" lang="en-US" sz="36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rd</a:t>
            </a:r>
            <a:r>
              <a:rPr b="1" i="0" lang="en-US" sz="36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conditional</a:t>
            </a:r>
            <a:endParaRPr/>
          </a:p>
        </p:txBody>
      </p:sp>
      <p:sp>
        <p:nvSpPr>
          <p:cNvPr id="254" name="Google Shape;254;p16"/>
          <p:cNvSpPr txBox="1"/>
          <p:nvPr/>
        </p:nvSpPr>
        <p:spPr>
          <a:xfrm>
            <a:off x="542925" y="6916737"/>
            <a:ext cx="4824412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3rd Conditional</a:t>
            </a:r>
            <a:endParaRPr/>
          </a:p>
        </p:txBody>
      </p:sp>
      <p:sp>
        <p:nvSpPr>
          <p:cNvPr id="255" name="Google Shape;255;p16"/>
          <p:cNvSpPr txBox="1"/>
          <p:nvPr/>
        </p:nvSpPr>
        <p:spPr>
          <a:xfrm>
            <a:off x="327025" y="8356600"/>
            <a:ext cx="950595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700"/>
              <a:buFont typeface="Arial"/>
              <a:buNone/>
            </a:pPr>
            <a:r>
              <a:rPr b="0" i="0" lang="en-US" sz="27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+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PAST PERFECT 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+ 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WOULD HAVE</a:t>
            </a:r>
            <a:r>
              <a:rPr b="0" i="0" lang="en-US" sz="27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en-US" sz="27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PARTICIPLE</a:t>
            </a:r>
            <a:r>
              <a:rPr b="0" i="0" lang="en-US" sz="2700" u="none"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id="256" name="Google Shape;25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3600" y="5835650"/>
            <a:ext cx="2020887" cy="202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20087" y="7853362"/>
            <a:ext cx="1582737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6400" y="6845300"/>
            <a:ext cx="1582737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6"/>
          <p:cNvSpPr txBox="1"/>
          <p:nvPr/>
        </p:nvSpPr>
        <p:spPr>
          <a:xfrm>
            <a:off x="2055812" y="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260" name="Google Shape;260;p16"/>
          <p:cNvCxnSpPr/>
          <p:nvPr/>
        </p:nvCxnSpPr>
        <p:spPr>
          <a:xfrm rot="10800000">
            <a:off x="687387" y="5332412"/>
            <a:ext cx="9118600" cy="0"/>
          </a:xfrm>
          <a:prstGeom prst="straightConnector1">
            <a:avLst/>
          </a:prstGeom>
          <a:noFill/>
          <a:ln cap="flat" cmpd="sng" w="38100">
            <a:solidFill>
              <a:srgbClr val="CC3300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17"/>
          <p:cNvCxnSpPr/>
          <p:nvPr/>
        </p:nvCxnSpPr>
        <p:spPr>
          <a:xfrm>
            <a:off x="8255000" y="5384800"/>
            <a:ext cx="0" cy="3073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66" name="Google Shape;266;p17"/>
          <p:cNvSpPr txBox="1"/>
          <p:nvPr/>
        </p:nvSpPr>
        <p:spPr>
          <a:xfrm>
            <a:off x="8229600" y="5764212"/>
            <a:ext cx="18034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·yesterday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week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year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·when I was a child</a:t>
            </a:r>
            <a:endParaRPr/>
          </a:p>
        </p:txBody>
      </p:sp>
      <p:pic>
        <p:nvPicPr>
          <p:cNvPr id="267" name="Google Shape;267;p17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368300" y="635000"/>
            <a:ext cx="4524375" cy="43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6200" y="1130300"/>
            <a:ext cx="1389062" cy="138906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7"/>
          <p:cNvSpPr txBox="1"/>
          <p:nvPr/>
        </p:nvSpPr>
        <p:spPr>
          <a:xfrm>
            <a:off x="2559050" y="3892550"/>
            <a:ext cx="735965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 thief </a:t>
            </a:r>
            <a:r>
              <a:rPr b="0" i="0" lang="en-US" sz="36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had run</a:t>
            </a: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faster, the police </a:t>
            </a:r>
            <a:r>
              <a:rPr b="0" i="0" lang="en-US" sz="36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wouldn't have caught</a:t>
            </a: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him.</a:t>
            </a:r>
            <a:endParaRPr/>
          </a:p>
        </p:txBody>
      </p:sp>
      <p:sp>
        <p:nvSpPr>
          <p:cNvPr id="270" name="Google Shape;270;p17"/>
          <p:cNvSpPr txBox="1"/>
          <p:nvPr/>
        </p:nvSpPr>
        <p:spPr>
          <a:xfrm>
            <a:off x="5008562" y="927100"/>
            <a:ext cx="4824412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/ thief / run faster 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police / not catch / him</a:t>
            </a:r>
            <a:endParaRPr/>
          </a:p>
        </p:txBody>
      </p:sp>
      <p:sp>
        <p:nvSpPr>
          <p:cNvPr id="271" name="Google Shape;271;p17"/>
          <p:cNvSpPr txBox="1"/>
          <p:nvPr/>
        </p:nvSpPr>
        <p:spPr>
          <a:xfrm>
            <a:off x="542925" y="6916737"/>
            <a:ext cx="4824412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3rd Conditional</a:t>
            </a:r>
            <a:endParaRPr/>
          </a:p>
        </p:txBody>
      </p:sp>
      <p:sp>
        <p:nvSpPr>
          <p:cNvPr id="272" name="Google Shape;272;p17"/>
          <p:cNvSpPr txBox="1"/>
          <p:nvPr/>
        </p:nvSpPr>
        <p:spPr>
          <a:xfrm>
            <a:off x="327025" y="8356600"/>
            <a:ext cx="950595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700"/>
              <a:buFont typeface="Arial"/>
              <a:buNone/>
            </a:pPr>
            <a:r>
              <a:rPr b="0" i="0" lang="en-US" sz="27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+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PAST PERFECT 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+ 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WOULD HAVE</a:t>
            </a:r>
            <a:r>
              <a:rPr b="0" i="0" lang="en-US" sz="27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en-US" sz="27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PARTICIPLE</a:t>
            </a:r>
            <a:r>
              <a:rPr b="0" i="0" lang="en-US" sz="2700" u="none"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id="273" name="Google Shape;27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3600" y="5835650"/>
            <a:ext cx="2020887" cy="202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20087" y="7853362"/>
            <a:ext cx="1582737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6400" y="6845300"/>
            <a:ext cx="1582737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7"/>
          <p:cNvSpPr txBox="1"/>
          <p:nvPr/>
        </p:nvSpPr>
        <p:spPr>
          <a:xfrm>
            <a:off x="2055812" y="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277" name="Google Shape;277;p17"/>
          <p:cNvCxnSpPr/>
          <p:nvPr/>
        </p:nvCxnSpPr>
        <p:spPr>
          <a:xfrm rot="10800000">
            <a:off x="687387" y="5332412"/>
            <a:ext cx="9118600" cy="0"/>
          </a:xfrm>
          <a:prstGeom prst="straightConnector1">
            <a:avLst/>
          </a:prstGeom>
          <a:noFill/>
          <a:ln cap="flat" cmpd="sng" w="38100">
            <a:solidFill>
              <a:srgbClr val="CC3300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8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368300" y="635000"/>
            <a:ext cx="4524375" cy="433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18"/>
          <p:cNvCxnSpPr/>
          <p:nvPr/>
        </p:nvCxnSpPr>
        <p:spPr>
          <a:xfrm>
            <a:off x="8255000" y="5384800"/>
            <a:ext cx="0" cy="3073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84" name="Google Shape;284;p18"/>
          <p:cNvSpPr txBox="1"/>
          <p:nvPr/>
        </p:nvSpPr>
        <p:spPr>
          <a:xfrm>
            <a:off x="8229600" y="5764212"/>
            <a:ext cx="18034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·yesterday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week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year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·when I was a child</a:t>
            </a:r>
            <a:endParaRPr/>
          </a:p>
        </p:txBody>
      </p:sp>
      <p:pic>
        <p:nvPicPr>
          <p:cNvPr id="285" name="Google Shape;285;p18"/>
          <p:cNvPicPr preferRelativeResize="0"/>
          <p:nvPr/>
        </p:nvPicPr>
        <p:blipFill rotWithShape="1">
          <a:blip r:embed="rId4">
            <a:alphaModFix amt="0"/>
          </a:blip>
          <a:srcRect b="0" l="0" r="0" t="0"/>
          <a:stretch/>
        </p:blipFill>
        <p:spPr>
          <a:xfrm>
            <a:off x="2055812" y="12700"/>
            <a:ext cx="4032250" cy="339883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8"/>
          <p:cNvSpPr txBox="1"/>
          <p:nvPr/>
        </p:nvSpPr>
        <p:spPr>
          <a:xfrm>
            <a:off x="6375400" y="1282700"/>
            <a:ext cx="3384550" cy="2289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/ Titanic / miss/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Iceberg / It / not sink</a:t>
            </a:r>
            <a:endParaRPr/>
          </a:p>
        </p:txBody>
      </p:sp>
      <p:sp>
        <p:nvSpPr>
          <p:cNvPr id="287" name="Google Shape;287;p18"/>
          <p:cNvSpPr txBox="1"/>
          <p:nvPr/>
        </p:nvSpPr>
        <p:spPr>
          <a:xfrm>
            <a:off x="542925" y="6916737"/>
            <a:ext cx="4824412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3rd Conditional</a:t>
            </a:r>
            <a:endParaRPr/>
          </a:p>
        </p:txBody>
      </p:sp>
      <p:sp>
        <p:nvSpPr>
          <p:cNvPr id="288" name="Google Shape;288;p18"/>
          <p:cNvSpPr txBox="1"/>
          <p:nvPr/>
        </p:nvSpPr>
        <p:spPr>
          <a:xfrm>
            <a:off x="327025" y="8356600"/>
            <a:ext cx="950595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700"/>
              <a:buFont typeface="Arial"/>
              <a:buNone/>
            </a:pPr>
            <a:r>
              <a:rPr b="0" i="0" lang="en-US" sz="27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+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PAST PERFECT 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+ 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WOULD HAVE</a:t>
            </a:r>
            <a:r>
              <a:rPr b="0" i="0" lang="en-US" sz="27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en-US" sz="27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PARTICIPLE</a:t>
            </a:r>
            <a:r>
              <a:rPr b="0" i="0" lang="en-US" sz="2700" u="none"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id="289" name="Google Shape;28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3600" y="5835650"/>
            <a:ext cx="2020887" cy="202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20087" y="7853362"/>
            <a:ext cx="1582737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6400" y="6845300"/>
            <a:ext cx="1582737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8"/>
          <p:cNvSpPr txBox="1"/>
          <p:nvPr/>
        </p:nvSpPr>
        <p:spPr>
          <a:xfrm>
            <a:off x="2055812" y="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293" name="Google Shape;293;p18"/>
          <p:cNvCxnSpPr/>
          <p:nvPr/>
        </p:nvCxnSpPr>
        <p:spPr>
          <a:xfrm rot="10800000">
            <a:off x="687387" y="5332412"/>
            <a:ext cx="9118600" cy="0"/>
          </a:xfrm>
          <a:prstGeom prst="straightConnector1">
            <a:avLst/>
          </a:prstGeom>
          <a:noFill/>
          <a:ln cap="flat" cmpd="sng" w="38100">
            <a:solidFill>
              <a:srgbClr val="CC3300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9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368300" y="635000"/>
            <a:ext cx="4524375" cy="433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19"/>
          <p:cNvCxnSpPr/>
          <p:nvPr/>
        </p:nvCxnSpPr>
        <p:spPr>
          <a:xfrm>
            <a:off x="8255000" y="5384800"/>
            <a:ext cx="0" cy="3073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00" name="Google Shape;300;p19"/>
          <p:cNvSpPr txBox="1"/>
          <p:nvPr/>
        </p:nvSpPr>
        <p:spPr>
          <a:xfrm>
            <a:off x="8229600" y="5764212"/>
            <a:ext cx="18034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·yesterday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week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year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·when I was a child</a:t>
            </a:r>
            <a:endParaRPr/>
          </a:p>
        </p:txBody>
      </p:sp>
      <p:sp>
        <p:nvSpPr>
          <p:cNvPr id="301" name="Google Shape;301;p19"/>
          <p:cNvSpPr txBox="1"/>
          <p:nvPr/>
        </p:nvSpPr>
        <p:spPr>
          <a:xfrm>
            <a:off x="2343150" y="3892550"/>
            <a:ext cx="756285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 Titanic </a:t>
            </a:r>
            <a:r>
              <a:rPr b="0" i="0" lang="en-US" sz="36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had missed</a:t>
            </a: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iceberg, it </a:t>
            </a:r>
            <a:r>
              <a:rPr b="0" i="0" lang="en-US" sz="36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wouldn't have sunk</a:t>
            </a: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02" name="Google Shape;302;p19"/>
          <p:cNvSpPr txBox="1"/>
          <p:nvPr/>
        </p:nvSpPr>
        <p:spPr>
          <a:xfrm>
            <a:off x="6375400" y="1282700"/>
            <a:ext cx="3384550" cy="2289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/ Titanic / miss/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Iceberg / It / not sink</a:t>
            </a:r>
            <a:endParaRPr/>
          </a:p>
        </p:txBody>
      </p:sp>
      <p:sp>
        <p:nvSpPr>
          <p:cNvPr id="303" name="Google Shape;303;p19"/>
          <p:cNvSpPr txBox="1"/>
          <p:nvPr/>
        </p:nvSpPr>
        <p:spPr>
          <a:xfrm>
            <a:off x="542925" y="6916737"/>
            <a:ext cx="4824412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3rd Conditional</a:t>
            </a:r>
            <a:endParaRPr/>
          </a:p>
        </p:txBody>
      </p:sp>
      <p:sp>
        <p:nvSpPr>
          <p:cNvPr id="304" name="Google Shape;304;p19"/>
          <p:cNvSpPr txBox="1"/>
          <p:nvPr/>
        </p:nvSpPr>
        <p:spPr>
          <a:xfrm>
            <a:off x="327025" y="8356600"/>
            <a:ext cx="950595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700"/>
              <a:buFont typeface="Arial"/>
              <a:buNone/>
            </a:pPr>
            <a:r>
              <a:rPr b="0" i="0" lang="en-US" sz="27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+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PAST PERFECT 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+ 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WOULD HAVE</a:t>
            </a:r>
            <a:r>
              <a:rPr b="0" i="0" lang="en-US" sz="27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en-US" sz="27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PARTICIPLE</a:t>
            </a:r>
            <a:r>
              <a:rPr b="0" i="0" lang="en-US" sz="2700" u="none"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id="305" name="Google Shape;305;p19"/>
          <p:cNvPicPr preferRelativeResize="0"/>
          <p:nvPr/>
        </p:nvPicPr>
        <p:blipFill rotWithShape="1">
          <a:blip r:embed="rId4">
            <a:alphaModFix amt="0"/>
          </a:blip>
          <a:srcRect b="0" l="0" r="0" t="0"/>
          <a:stretch/>
        </p:blipFill>
        <p:spPr>
          <a:xfrm>
            <a:off x="2055812" y="12700"/>
            <a:ext cx="4032250" cy="339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3600" y="5835650"/>
            <a:ext cx="2020887" cy="202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20087" y="7853362"/>
            <a:ext cx="1582737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6400" y="6845300"/>
            <a:ext cx="1582737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9"/>
          <p:cNvSpPr txBox="1"/>
          <p:nvPr/>
        </p:nvSpPr>
        <p:spPr>
          <a:xfrm>
            <a:off x="2055812" y="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310" name="Google Shape;310;p19"/>
          <p:cNvCxnSpPr/>
          <p:nvPr/>
        </p:nvCxnSpPr>
        <p:spPr>
          <a:xfrm rot="10800000">
            <a:off x="687387" y="5332412"/>
            <a:ext cx="9118600" cy="0"/>
          </a:xfrm>
          <a:prstGeom prst="straightConnector1">
            <a:avLst/>
          </a:prstGeom>
          <a:noFill/>
          <a:ln cap="flat" cmpd="sng" w="38100">
            <a:solidFill>
              <a:srgbClr val="CC3300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160000" cy="90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0"/>
          <p:cNvSpPr txBox="1"/>
          <p:nvPr>
            <p:ph type="title"/>
          </p:nvPr>
        </p:nvSpPr>
        <p:spPr>
          <a:xfrm>
            <a:off x="0" y="579437"/>
            <a:ext cx="10552112" cy="1439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Jim Nightshade"/>
              <a:buNone/>
            </a:pPr>
            <a:r>
              <a:rPr b="1" i="0" lang="en-US" sz="4000" u="none">
                <a:solidFill>
                  <a:schemeClr val="lt1"/>
                </a:solidFill>
                <a:latin typeface="Jim Nightshade"/>
                <a:ea typeface="Jim Nightshade"/>
                <a:cs typeface="Jim Nightshade"/>
                <a:sym typeface="Jim Nightshade"/>
              </a:rPr>
              <a:t>Going </a:t>
            </a:r>
            <a:r>
              <a:rPr b="1" i="0" lang="en-US" sz="4000" u="none">
                <a:solidFill>
                  <a:srgbClr val="FF3300"/>
                </a:solidFill>
                <a:latin typeface="Jim Nightshade"/>
                <a:ea typeface="Jim Nightshade"/>
                <a:cs typeface="Jim Nightshade"/>
                <a:sym typeface="Jim Nightshade"/>
              </a:rPr>
              <a:t>BACK</a:t>
            </a:r>
            <a:r>
              <a:rPr b="1" i="0" lang="en-US" sz="4000" u="none">
                <a:solidFill>
                  <a:schemeClr val="lt1"/>
                </a:solidFill>
                <a:latin typeface="Jim Nightshade"/>
                <a:ea typeface="Jim Nightshade"/>
                <a:cs typeface="Jim Nightshade"/>
                <a:sym typeface="Jim Nightshade"/>
              </a:rPr>
              <a:t> in </a:t>
            </a:r>
            <a:r>
              <a:rPr b="1" i="0" lang="en-US" sz="4000" u="none">
                <a:solidFill>
                  <a:srgbClr val="FF3300"/>
                </a:solidFill>
                <a:latin typeface="Jim Nightshade"/>
                <a:ea typeface="Jim Nightshade"/>
                <a:cs typeface="Jim Nightshade"/>
                <a:sym typeface="Jim Nightshade"/>
              </a:rPr>
              <a:t>TIME</a:t>
            </a:r>
            <a:r>
              <a:rPr b="1" i="0" lang="en-US" sz="4000" u="none">
                <a:solidFill>
                  <a:schemeClr val="lt1"/>
                </a:solidFill>
                <a:latin typeface="Jim Nightshade"/>
                <a:ea typeface="Jim Nightshade"/>
                <a:cs typeface="Jim Nightshade"/>
                <a:sym typeface="Jim Nightshade"/>
              </a:rPr>
              <a:t> to the </a:t>
            </a:r>
            <a:r>
              <a:rPr b="1" i="0" lang="en-US" sz="4000" u="none">
                <a:solidFill>
                  <a:srgbClr val="FF3300"/>
                </a:solidFill>
                <a:latin typeface="Jim Nightshade"/>
                <a:ea typeface="Jim Nightshade"/>
                <a:cs typeface="Jim Nightshade"/>
                <a:sym typeface="Jim Nightshade"/>
              </a:rPr>
              <a:t>PAST</a:t>
            </a:r>
            <a:endParaRPr/>
          </a:p>
        </p:txBody>
      </p:sp>
      <p:sp>
        <p:nvSpPr>
          <p:cNvPr id="317" name="Google Shape;317;p20"/>
          <p:cNvSpPr txBox="1"/>
          <p:nvPr/>
        </p:nvSpPr>
        <p:spPr>
          <a:xfrm>
            <a:off x="0" y="4035425"/>
            <a:ext cx="10160000" cy="475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Bookman Old Style"/>
              <a:buNone/>
            </a:pPr>
            <a:r>
              <a:rPr b="1" i="0" lang="en-US" sz="6000" u="none">
                <a:solidFill>
                  <a:srgbClr val="FF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Practise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6000"/>
              <a:buFont typeface="Bookman Old Style"/>
              <a:buNone/>
            </a:pPr>
            <a:r>
              <a:rPr b="1" i="0" lang="en-US" sz="6000" u="none">
                <a:solidFill>
                  <a:srgbClr val="FFFF6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Sentence transformation</a:t>
            </a:r>
            <a:r>
              <a:rPr b="1" i="0" lang="en-US" sz="6600" u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ookman Old Style"/>
              <a:buNone/>
            </a:pPr>
            <a:r>
              <a:rPr b="1" i="0" lang="en-US" sz="6000" u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Make sentences for the pictures in the 3</a:t>
            </a:r>
            <a:r>
              <a:rPr b="1" baseline="30000" i="0" lang="en-US" sz="6000" u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rd</a:t>
            </a:r>
            <a:r>
              <a:rPr b="1" i="0" lang="en-US" sz="6000" u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conditional</a:t>
            </a:r>
            <a:endParaRPr/>
          </a:p>
        </p:txBody>
      </p:sp>
      <p:sp>
        <p:nvSpPr>
          <p:cNvPr id="318" name="Google Shape;318;p20"/>
          <p:cNvSpPr txBox="1"/>
          <p:nvPr/>
        </p:nvSpPr>
        <p:spPr>
          <a:xfrm>
            <a:off x="255587" y="0"/>
            <a:ext cx="10045700" cy="1189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7200"/>
              <a:buFont typeface="Bookman Old Style"/>
              <a:buNone/>
            </a:pPr>
            <a:r>
              <a:rPr b="1" i="0" lang="en-US" sz="7200" u="none">
                <a:solidFill>
                  <a:srgbClr val="FFFF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 3</a:t>
            </a:r>
            <a:r>
              <a:rPr b="1" baseline="30000" i="0" lang="en-US" sz="7200" u="none">
                <a:solidFill>
                  <a:srgbClr val="FFFF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rd</a:t>
            </a:r>
            <a:r>
              <a:rPr b="1" i="0" lang="en-US" sz="7200" u="none">
                <a:solidFill>
                  <a:srgbClr val="FFFF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Conditional</a:t>
            </a:r>
            <a:endParaRPr/>
          </a:p>
        </p:txBody>
      </p:sp>
      <p:sp>
        <p:nvSpPr>
          <p:cNvPr id="319" name="Google Shape;319;p20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 Titanic hit an iceberg and sank</a:t>
            </a:r>
            <a:endParaRPr/>
          </a:p>
        </p:txBody>
      </p:sp>
      <p:pic>
        <p:nvPicPr>
          <p:cNvPr id="325" name="Google Shape;325;p21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1624012" y="2236787"/>
            <a:ext cx="7056437" cy="59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1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If the Titanic hadn’t hit an iceberg, it wouldn’t have sunk</a:t>
            </a:r>
            <a:endParaRPr/>
          </a:p>
        </p:txBody>
      </p:sp>
      <p:pic>
        <p:nvPicPr>
          <p:cNvPr id="332" name="Google Shape;332;p22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1624012" y="2236787"/>
            <a:ext cx="7056437" cy="59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2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C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0" y="1011237"/>
            <a:ext cx="10160000" cy="720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Going </a:t>
            </a:r>
            <a:r>
              <a:rPr b="1" i="0" lang="en-US" sz="44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BACK</a:t>
            </a:r>
            <a:r>
              <a:rPr b="1" i="0" lang="en-US" sz="4400" u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in </a:t>
            </a:r>
            <a:r>
              <a:rPr b="1" i="0" lang="en-US" sz="44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TIME</a:t>
            </a:r>
            <a:r>
              <a:rPr b="1" i="0" lang="en-US" sz="4400" u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b="1" i="0" lang="en-US" sz="4400" u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to the</a:t>
            </a:r>
            <a:r>
              <a:rPr b="1" i="0" lang="en-US" sz="4400" u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b="1" i="0" lang="en-US" sz="44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PAST</a:t>
            </a:r>
            <a:endParaRPr/>
          </a:p>
        </p:txBody>
      </p:sp>
      <p:sp>
        <p:nvSpPr>
          <p:cNvPr id="34" name="Google Shape;34;p5"/>
          <p:cNvSpPr txBox="1"/>
          <p:nvPr/>
        </p:nvSpPr>
        <p:spPr>
          <a:xfrm>
            <a:off x="327025" y="2236787"/>
            <a:ext cx="9432925" cy="61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presentation you will...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CC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3600"/>
              <a:buFont typeface="Arial"/>
              <a:buAutoNum type="arabicParenR"/>
            </a:pPr>
            <a:r>
              <a:rPr b="0" i="0" lang="en-US" sz="3600" u="none" cap="none" strike="noStrik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Quickly check you know the 1</a:t>
            </a:r>
            <a:r>
              <a:rPr b="0" baseline="30000" i="0" lang="en-US" sz="3600" u="none" cap="none" strike="noStrik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0" i="0" lang="en-US" sz="3600" u="none" cap="none" strike="noStrik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and 2</a:t>
            </a:r>
            <a:r>
              <a:rPr b="0" baseline="30000" i="0" lang="en-US" sz="3600" u="none" cap="none" strike="noStrik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b="0" i="0" lang="en-US" sz="3600" u="none" cap="none" strike="noStrik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 conditionals </a:t>
            </a:r>
            <a:r>
              <a:rPr b="0" i="0" lang="en-US" sz="3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page 3</a:t>
            </a:r>
            <a:endParaRPr/>
          </a:p>
          <a:p>
            <a:pPr indent="-114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3600"/>
              <a:buFont typeface="Arial"/>
              <a:buAutoNum type="arabicParenR"/>
            </a:pPr>
            <a:r>
              <a:rPr b="0" i="0" lang="en-US" sz="3600" u="none" cap="none" strike="noStrik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Look at when and how to make the 3</a:t>
            </a:r>
            <a:r>
              <a:rPr b="0" baseline="30000" i="0" lang="en-US" sz="3600" u="none" cap="none" strike="noStrik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-US" sz="3600" u="none" cap="none" strike="noStrik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conditional </a:t>
            </a:r>
            <a:r>
              <a:rPr b="0" i="0" lang="en-US" sz="3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page 5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600"/>
              <a:buFont typeface="Arial"/>
              <a:buAutoNum type="arabicParenR"/>
            </a:pPr>
            <a:r>
              <a:rPr b="0" i="0" lang="en-US" sz="36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 Do sentence transformations making 3</a:t>
            </a:r>
            <a:r>
              <a:rPr b="0" baseline="30000" i="0" lang="en-US" sz="36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-US" sz="36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 conditional sentences with picture prompts </a:t>
            </a:r>
            <a:r>
              <a:rPr b="0" i="0" lang="en-US" sz="3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page 17</a:t>
            </a:r>
            <a:endParaRPr/>
          </a:p>
        </p:txBody>
      </p:sp>
      <p:sp>
        <p:nvSpPr>
          <p:cNvPr id="35" name="Google Shape;35;p5"/>
          <p:cNvSpPr txBox="1"/>
          <p:nvPr/>
        </p:nvSpPr>
        <p:spPr>
          <a:xfrm>
            <a:off x="255587" y="0"/>
            <a:ext cx="9904412" cy="109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00"/>
              <a:buFont typeface="Bookman Old Style"/>
              <a:buNone/>
            </a:pPr>
            <a:r>
              <a:rPr b="1" i="0" lang="en-US" sz="6600" u="none" cap="none" strike="noStrik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 3</a:t>
            </a:r>
            <a:r>
              <a:rPr b="1" baseline="30000" i="0" lang="en-US" sz="6600" u="none" cap="none" strike="noStrik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rd</a:t>
            </a:r>
            <a:r>
              <a:rPr b="1" i="0" lang="en-US" sz="6600" u="none" cap="none" strike="noStrik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Conditional</a:t>
            </a:r>
            <a:endParaRPr/>
          </a:p>
        </p:txBody>
      </p:sp>
      <p:sp>
        <p:nvSpPr>
          <p:cNvPr id="36" name="Google Shape;36;p5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http://efllecturer.blogspot.com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/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He stayed in the sun too long yesterday and got sunburnt</a:t>
            </a:r>
            <a:endParaRPr/>
          </a:p>
        </p:txBody>
      </p:sp>
      <p:pic>
        <p:nvPicPr>
          <p:cNvPr id="339" name="Google Shape;33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0275" y="3027362"/>
            <a:ext cx="6103937" cy="427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3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If he hadn’t stayed in the sun too long yesterday, he wouldn’t have got sunburnt</a:t>
            </a:r>
            <a:endParaRPr/>
          </a:p>
        </p:txBody>
      </p:sp>
      <p:pic>
        <p:nvPicPr>
          <p:cNvPr id="346" name="Google Shape;34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0275" y="3027362"/>
            <a:ext cx="6103937" cy="427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4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He arrived late and missed the train</a:t>
            </a:r>
            <a:endParaRPr/>
          </a:p>
        </p:txBody>
      </p:sp>
      <p:pic>
        <p:nvPicPr>
          <p:cNvPr id="353" name="Google Shape;3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8112" y="2595562"/>
            <a:ext cx="6921500" cy="5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5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If he hadn’t arrived late, he wouldn’t have missed the train</a:t>
            </a:r>
            <a:endParaRPr/>
          </a:p>
        </p:txBody>
      </p:sp>
      <p:pic>
        <p:nvPicPr>
          <p:cNvPr id="360" name="Google Shape;36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8112" y="2595562"/>
            <a:ext cx="6921500" cy="5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6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She forgot her umbrella and got wet</a:t>
            </a:r>
            <a:endParaRPr/>
          </a:p>
        </p:txBody>
      </p:sp>
      <p:pic>
        <p:nvPicPr>
          <p:cNvPr id="367" name="Google Shape;3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9912" y="2595562"/>
            <a:ext cx="6356350" cy="476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7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If she hadn’t forgotten her umbrella, she wouldn’t have got wet</a:t>
            </a:r>
            <a:endParaRPr/>
          </a:p>
        </p:txBody>
      </p:sp>
      <p:pic>
        <p:nvPicPr>
          <p:cNvPr id="374" name="Google Shape;3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9912" y="2595562"/>
            <a:ext cx="6356350" cy="476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8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He was angry so he punched his laptop</a:t>
            </a:r>
            <a:endParaRPr/>
          </a:p>
        </p:txBody>
      </p:sp>
      <p:pic>
        <p:nvPicPr>
          <p:cNvPr id="381" name="Google Shape;3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1350" y="3316287"/>
            <a:ext cx="6035675" cy="3989387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9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0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If he hadn’t been angry, he wouldn’t have punched his laptop</a:t>
            </a:r>
            <a:endParaRPr/>
          </a:p>
        </p:txBody>
      </p:sp>
      <p:pic>
        <p:nvPicPr>
          <p:cNvPr id="388" name="Google Shape;38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1350" y="3316287"/>
            <a:ext cx="6035675" cy="3989387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0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She drank so much coffee yesterday, she couldn’t sleep last night</a:t>
            </a: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395" name="Google Shape;3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5675" y="3387725"/>
            <a:ext cx="6337300" cy="357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25" y="2524125"/>
            <a:ext cx="2160587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25" y="4324350"/>
            <a:ext cx="2160587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950" y="6124575"/>
            <a:ext cx="2160587" cy="15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1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2"/>
          <p:cNvSpPr txBox="1"/>
          <p:nvPr>
            <p:ph type="title"/>
          </p:nvPr>
        </p:nvSpPr>
        <p:spPr>
          <a:xfrm>
            <a:off x="508000" y="363537"/>
            <a:ext cx="9180512" cy="2160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If she hadn’t drunk so much coffee yesterday, she would have been able to sleep last night</a:t>
            </a:r>
            <a:endParaRPr/>
          </a:p>
        </p:txBody>
      </p:sp>
      <p:pic>
        <p:nvPicPr>
          <p:cNvPr id="405" name="Google Shape;40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5675" y="3387725"/>
            <a:ext cx="6337300" cy="357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25" y="2524125"/>
            <a:ext cx="2160587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25" y="4324350"/>
            <a:ext cx="2160587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950" y="6124575"/>
            <a:ext cx="2160587" cy="15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2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/>
        </p:nvSpPr>
        <p:spPr>
          <a:xfrm>
            <a:off x="615950" y="2236787"/>
            <a:ext cx="4271962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1st Conditional</a:t>
            </a:r>
            <a:endParaRPr/>
          </a:p>
        </p:txBody>
      </p:sp>
      <p:sp>
        <p:nvSpPr>
          <p:cNvPr id="42" name="Google Shape;42;p6"/>
          <p:cNvSpPr txBox="1"/>
          <p:nvPr/>
        </p:nvSpPr>
        <p:spPr>
          <a:xfrm>
            <a:off x="542925" y="3460750"/>
            <a:ext cx="656590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+ </a:t>
            </a:r>
            <a:r>
              <a:rPr b="0" i="0" lang="en-US" sz="27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PRESENT</a:t>
            </a: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+  </a:t>
            </a:r>
            <a:r>
              <a:rPr b="0" i="0" lang="en-US" sz="27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FUTURE</a:t>
            </a:r>
            <a:endParaRPr/>
          </a:p>
        </p:txBody>
      </p:sp>
      <p:sp>
        <p:nvSpPr>
          <p:cNvPr id="43" name="Google Shape;43;p6"/>
          <p:cNvSpPr txBox="1"/>
          <p:nvPr/>
        </p:nvSpPr>
        <p:spPr>
          <a:xfrm>
            <a:off x="255587" y="292100"/>
            <a:ext cx="9648825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ookman Old Style"/>
              <a:buNone/>
            </a:pPr>
            <a:r>
              <a:rPr b="1" i="0" lang="en-US" sz="3600" u="none" cap="none" strike="noStrik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How do we make make the 1st and 2nd conditionals?</a:t>
            </a:r>
            <a:endParaRPr/>
          </a:p>
        </p:txBody>
      </p:sp>
      <p:sp>
        <p:nvSpPr>
          <p:cNvPr id="44" name="Google Shape;44;p6"/>
          <p:cNvSpPr txBox="1"/>
          <p:nvPr/>
        </p:nvSpPr>
        <p:spPr>
          <a:xfrm>
            <a:off x="615950" y="4468812"/>
            <a:ext cx="4537075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2nd Conditional</a:t>
            </a:r>
            <a:endParaRPr/>
          </a:p>
        </p:txBody>
      </p:sp>
      <p:cxnSp>
        <p:nvCxnSpPr>
          <p:cNvPr id="45" name="Google Shape;45;p6"/>
          <p:cNvCxnSpPr/>
          <p:nvPr/>
        </p:nvCxnSpPr>
        <p:spPr>
          <a:xfrm flipH="1" rot="10800000">
            <a:off x="758825" y="4035425"/>
            <a:ext cx="7489825" cy="73025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46" name="Google Shape;46;p6"/>
          <p:cNvSpPr txBox="1"/>
          <p:nvPr/>
        </p:nvSpPr>
        <p:spPr>
          <a:xfrm>
            <a:off x="542925" y="5835650"/>
            <a:ext cx="7561262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+ </a:t>
            </a:r>
            <a:r>
              <a:rPr b="0" i="0" lang="en-US" sz="27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PAST     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+  </a:t>
            </a:r>
            <a:r>
              <a:rPr b="0" i="0" lang="en-US" sz="27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WOULD + Verb</a:t>
            </a:r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687387" y="2884487"/>
            <a:ext cx="553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It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Sunny, I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will go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the beach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8" name="Google Shape;48;p6"/>
          <p:cNvSpPr txBox="1"/>
          <p:nvPr/>
        </p:nvSpPr>
        <p:spPr>
          <a:xfrm>
            <a:off x="542925" y="5403850"/>
            <a:ext cx="591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It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was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sunny, I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would</a:t>
            </a: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go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the beach</a:t>
            </a:r>
            <a:endParaRPr/>
          </a:p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4086225" y="1419225"/>
            <a:ext cx="1357312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6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6016625" y="1444625"/>
            <a:ext cx="131762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 rotWithShape="1">
          <a:blip r:embed="rId4">
            <a:alphaModFix amt="0"/>
          </a:blip>
          <a:srcRect b="0" l="0" r="0" t="0"/>
          <a:stretch/>
        </p:blipFill>
        <p:spPr>
          <a:xfrm>
            <a:off x="4746625" y="1552575"/>
            <a:ext cx="4889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5">
            <a:alphaModFix amt="0"/>
          </a:blip>
          <a:srcRect b="0" l="0" r="0" t="0"/>
          <a:stretch/>
        </p:blipFill>
        <p:spPr>
          <a:xfrm>
            <a:off x="6594475" y="1628775"/>
            <a:ext cx="495300" cy="3540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6"/>
          <p:cNvCxnSpPr/>
          <p:nvPr/>
        </p:nvCxnSpPr>
        <p:spPr>
          <a:xfrm>
            <a:off x="8248650" y="1371600"/>
            <a:ext cx="0" cy="5184775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4" name="Google Shape;54;p6"/>
          <p:cNvSpPr txBox="1"/>
          <p:nvPr/>
        </p:nvSpPr>
        <p:spPr>
          <a:xfrm>
            <a:off x="8464550" y="2019300"/>
            <a:ext cx="13970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b="0" i="0" lang="en-US" sz="2800" u="sng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When?</a:t>
            </a:r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8382000" y="3244850"/>
            <a:ext cx="17780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en-US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today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·tomorrow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·next week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·on my next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holiday</a:t>
            </a:r>
            <a:endParaRPr/>
          </a:p>
        </p:txBody>
      </p:sp>
      <p:cxnSp>
        <p:nvCxnSpPr>
          <p:cNvPr id="56" name="Google Shape;56;p6"/>
          <p:cNvCxnSpPr/>
          <p:nvPr/>
        </p:nvCxnSpPr>
        <p:spPr>
          <a:xfrm rot="10800000">
            <a:off x="687387" y="6556375"/>
            <a:ext cx="91186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7" name="Google Shape;57;p6"/>
          <p:cNvSpPr txBox="1"/>
          <p:nvPr/>
        </p:nvSpPr>
        <p:spPr>
          <a:xfrm>
            <a:off x="2055812" y="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http://efllecturer.blogspot.com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/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9637" y="3532187"/>
            <a:ext cx="4530725" cy="508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3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She got a virus on her laptop because she didn’t install an antivirus</a:t>
            </a:r>
            <a:endParaRPr/>
          </a:p>
        </p:txBody>
      </p:sp>
      <p:pic>
        <p:nvPicPr>
          <p:cNvPr id="416" name="Google Shape;41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5812" y="5908675"/>
            <a:ext cx="2663825" cy="26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6487" y="2092325"/>
            <a:ext cx="2160587" cy="1516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925" y="2379662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3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9637" y="3532187"/>
            <a:ext cx="4530725" cy="508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4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If she had installed an antivirus on her laptop, she wouldn’t have got a virus</a:t>
            </a:r>
            <a:endParaRPr/>
          </a:p>
        </p:txBody>
      </p:sp>
      <p:pic>
        <p:nvPicPr>
          <p:cNvPr id="426" name="Google Shape;42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5812" y="5908675"/>
            <a:ext cx="2663825" cy="26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6487" y="2092325"/>
            <a:ext cx="2160587" cy="1516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925" y="2379662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4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He drank so much last night, he had a hangover when he woke up</a:t>
            </a:r>
            <a:endParaRPr/>
          </a:p>
        </p:txBody>
      </p:sp>
      <p:pic>
        <p:nvPicPr>
          <p:cNvPr id="435" name="Google Shape;43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1712" y="2955925"/>
            <a:ext cx="5983287" cy="45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5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6"/>
          <p:cNvSpPr txBox="1"/>
          <p:nvPr>
            <p:ph type="title"/>
          </p:nvPr>
        </p:nvSpPr>
        <p:spPr>
          <a:xfrm>
            <a:off x="508000" y="363537"/>
            <a:ext cx="9180512" cy="2305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If he hadn’t drunk so much last night, he wouldn’t have had a hangover when he woke up</a:t>
            </a:r>
            <a:endParaRPr/>
          </a:p>
        </p:txBody>
      </p:sp>
      <p:pic>
        <p:nvPicPr>
          <p:cNvPr id="442" name="Google Shape;44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1712" y="2955925"/>
            <a:ext cx="5983287" cy="45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6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Bart didn’t do his homework so he had to stay late in school yesterday</a:t>
            </a:r>
            <a:endParaRPr/>
          </a:p>
        </p:txBody>
      </p:sp>
      <p:pic>
        <p:nvPicPr>
          <p:cNvPr id="449" name="Google Shape;44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950" y="2524125"/>
            <a:ext cx="8713787" cy="6018212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7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8"/>
          <p:cNvSpPr txBox="1"/>
          <p:nvPr>
            <p:ph type="title"/>
          </p:nvPr>
        </p:nvSpPr>
        <p:spPr>
          <a:xfrm>
            <a:off x="327025" y="363537"/>
            <a:ext cx="950595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If Bart had done the homework, he wouldn’t have had to stay late in school yesterday</a:t>
            </a:r>
            <a:endParaRPr/>
          </a:p>
        </p:txBody>
      </p:sp>
      <p:pic>
        <p:nvPicPr>
          <p:cNvPr id="456" name="Google Shape;45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950" y="2524125"/>
            <a:ext cx="8713787" cy="6018212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8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They worked so hard they passed their exams</a:t>
            </a:r>
            <a:endParaRPr/>
          </a:p>
        </p:txBody>
      </p:sp>
      <p:pic>
        <p:nvPicPr>
          <p:cNvPr id="463" name="Google Shape;4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9912" y="2955925"/>
            <a:ext cx="6972300" cy="448786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9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0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If they hadn’t worked so hard, they wouldn’t have passed their exams</a:t>
            </a:r>
            <a:endParaRPr/>
          </a:p>
        </p:txBody>
      </p:sp>
      <p:pic>
        <p:nvPicPr>
          <p:cNvPr id="470" name="Google Shape;47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9912" y="2955925"/>
            <a:ext cx="6972300" cy="448786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0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1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He bought a lottery ticket and won</a:t>
            </a:r>
            <a:endParaRPr/>
          </a:p>
        </p:txBody>
      </p:sp>
      <p:pic>
        <p:nvPicPr>
          <p:cNvPr id="477" name="Google Shape;47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9912" y="2236787"/>
            <a:ext cx="6521450" cy="618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">
            <a:off x="5008562" y="2811462"/>
            <a:ext cx="2760662" cy="51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1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2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If he hadn’t bought a lottery ticket, he wouldn’t have won</a:t>
            </a:r>
            <a:endParaRPr/>
          </a:p>
        </p:txBody>
      </p:sp>
      <p:pic>
        <p:nvPicPr>
          <p:cNvPr id="485" name="Google Shape;48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9912" y="2236787"/>
            <a:ext cx="6521450" cy="618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">
            <a:off x="5008562" y="2811462"/>
            <a:ext cx="2760662" cy="51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2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/>
        </p:nvSpPr>
        <p:spPr>
          <a:xfrm>
            <a:off x="615950" y="2236787"/>
            <a:ext cx="4271962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1st Conditional</a:t>
            </a:r>
            <a:endParaRPr/>
          </a:p>
        </p:txBody>
      </p:sp>
      <p:sp>
        <p:nvSpPr>
          <p:cNvPr id="63" name="Google Shape;63;p7"/>
          <p:cNvSpPr txBox="1"/>
          <p:nvPr/>
        </p:nvSpPr>
        <p:spPr>
          <a:xfrm>
            <a:off x="542925" y="3460750"/>
            <a:ext cx="656590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+ </a:t>
            </a:r>
            <a:r>
              <a:rPr b="0" i="0" lang="en-US" sz="27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PRESENT</a:t>
            </a: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+  </a:t>
            </a:r>
            <a:r>
              <a:rPr b="0" i="0" lang="en-US" sz="27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FUTURE</a:t>
            </a:r>
            <a:endParaRPr/>
          </a:p>
        </p:txBody>
      </p:sp>
      <p:sp>
        <p:nvSpPr>
          <p:cNvPr id="64" name="Google Shape;64;p7"/>
          <p:cNvSpPr txBox="1"/>
          <p:nvPr/>
        </p:nvSpPr>
        <p:spPr>
          <a:xfrm>
            <a:off x="615950" y="4468812"/>
            <a:ext cx="4537075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2nd Conditional</a:t>
            </a:r>
            <a:endParaRPr/>
          </a:p>
        </p:txBody>
      </p:sp>
      <p:cxnSp>
        <p:nvCxnSpPr>
          <p:cNvPr id="65" name="Google Shape;65;p7"/>
          <p:cNvCxnSpPr/>
          <p:nvPr/>
        </p:nvCxnSpPr>
        <p:spPr>
          <a:xfrm flipH="1" rot="10800000">
            <a:off x="758825" y="4035425"/>
            <a:ext cx="7489825" cy="73025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66" name="Google Shape;66;p7"/>
          <p:cNvSpPr txBox="1"/>
          <p:nvPr/>
        </p:nvSpPr>
        <p:spPr>
          <a:xfrm>
            <a:off x="542925" y="5835650"/>
            <a:ext cx="7561262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+ </a:t>
            </a:r>
            <a:r>
              <a:rPr b="0" i="0" lang="en-US" sz="27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PAST     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+  </a:t>
            </a:r>
            <a:r>
              <a:rPr b="0" i="0" lang="en-US" sz="27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WOULD + Verb</a:t>
            </a:r>
            <a:endParaRPr/>
          </a:p>
        </p:txBody>
      </p:sp>
      <p:sp>
        <p:nvSpPr>
          <p:cNvPr id="67" name="Google Shape;67;p7"/>
          <p:cNvSpPr txBox="1"/>
          <p:nvPr/>
        </p:nvSpPr>
        <p:spPr>
          <a:xfrm>
            <a:off x="687387" y="2884487"/>
            <a:ext cx="553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It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Sunny, I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will go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the beach.</a:t>
            </a:r>
            <a:endParaRPr/>
          </a:p>
        </p:txBody>
      </p:sp>
      <p:sp>
        <p:nvSpPr>
          <p:cNvPr id="68" name="Google Shape;68;p7"/>
          <p:cNvSpPr txBox="1"/>
          <p:nvPr/>
        </p:nvSpPr>
        <p:spPr>
          <a:xfrm>
            <a:off x="542925" y="5403850"/>
            <a:ext cx="591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It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was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sunny, I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would</a:t>
            </a: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go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the beach</a:t>
            </a:r>
            <a:endParaRPr/>
          </a:p>
        </p:txBody>
      </p:sp>
      <p:pic>
        <p:nvPicPr>
          <p:cNvPr id="69" name="Google Shape;69;p7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4086225" y="1419225"/>
            <a:ext cx="1357312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6016625" y="1444625"/>
            <a:ext cx="131762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7"/>
          <p:cNvPicPr preferRelativeResize="0"/>
          <p:nvPr/>
        </p:nvPicPr>
        <p:blipFill rotWithShape="1">
          <a:blip r:embed="rId4">
            <a:alphaModFix amt="0"/>
          </a:blip>
          <a:srcRect b="0" l="0" r="0" t="0"/>
          <a:stretch/>
        </p:blipFill>
        <p:spPr>
          <a:xfrm>
            <a:off x="4746625" y="1552575"/>
            <a:ext cx="4889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7"/>
          <p:cNvPicPr preferRelativeResize="0"/>
          <p:nvPr/>
        </p:nvPicPr>
        <p:blipFill rotWithShape="1">
          <a:blip r:embed="rId5">
            <a:alphaModFix amt="0"/>
          </a:blip>
          <a:srcRect b="0" l="0" r="0" t="0"/>
          <a:stretch/>
        </p:blipFill>
        <p:spPr>
          <a:xfrm>
            <a:off x="6594475" y="1628775"/>
            <a:ext cx="495300" cy="3540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7"/>
          <p:cNvCxnSpPr/>
          <p:nvPr/>
        </p:nvCxnSpPr>
        <p:spPr>
          <a:xfrm>
            <a:off x="8248650" y="1371600"/>
            <a:ext cx="0" cy="5184775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74" name="Google Shape;74;p7"/>
          <p:cNvSpPr txBox="1"/>
          <p:nvPr/>
        </p:nvSpPr>
        <p:spPr>
          <a:xfrm>
            <a:off x="8464550" y="2019300"/>
            <a:ext cx="13970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b="0" i="0" lang="en-US" sz="2800" u="sng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When?</a:t>
            </a:r>
            <a:endParaRPr/>
          </a:p>
        </p:txBody>
      </p:sp>
      <p:sp>
        <p:nvSpPr>
          <p:cNvPr id="75" name="Google Shape;75;p7"/>
          <p:cNvSpPr txBox="1"/>
          <p:nvPr/>
        </p:nvSpPr>
        <p:spPr>
          <a:xfrm>
            <a:off x="8382000" y="3244850"/>
            <a:ext cx="17780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en-US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today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·tomorrow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·next week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·on my next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holiday</a:t>
            </a:r>
            <a:endParaRPr/>
          </a:p>
        </p:txBody>
      </p:sp>
      <p:sp>
        <p:nvSpPr>
          <p:cNvPr id="76" name="Google Shape;76;p7"/>
          <p:cNvSpPr txBox="1"/>
          <p:nvPr/>
        </p:nvSpPr>
        <p:spPr>
          <a:xfrm>
            <a:off x="327025" y="6845300"/>
            <a:ext cx="7705725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With the 1</a:t>
            </a:r>
            <a:r>
              <a:rPr b="0" baseline="30000" i="0" lang="en-US" sz="28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0" i="0" lang="en-US" sz="28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 and 2</a:t>
            </a:r>
            <a:r>
              <a:rPr b="0" baseline="30000" i="0" lang="en-US" sz="28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b="0" i="0" lang="en-US" sz="28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 conditionals we are </a:t>
            </a:r>
            <a:r>
              <a:rPr b="1" i="0" lang="en-US" sz="28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imagining</a:t>
            </a:r>
            <a:r>
              <a:rPr b="0" i="0" lang="en-US" sz="28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 a time in the </a:t>
            </a:r>
            <a:r>
              <a:rPr b="1" i="0" lang="en-US" sz="28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present</a:t>
            </a:r>
            <a:r>
              <a:rPr b="0" i="0" lang="en-US" sz="28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i="0" lang="en-US" sz="28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future</a:t>
            </a:r>
            <a:r>
              <a:rPr b="0" i="0" lang="en-US" sz="28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but what if we want to </a:t>
            </a:r>
            <a:r>
              <a:rPr b="1" i="0" lang="en-US" sz="28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imagine changes</a:t>
            </a:r>
            <a:r>
              <a:rPr b="0" i="0" lang="en-US" sz="28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 in the</a:t>
            </a:r>
            <a:r>
              <a:rPr b="1" i="0" lang="en-US" sz="28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28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past</a:t>
            </a:r>
            <a:r>
              <a:rPr b="0" i="0" lang="en-US" sz="28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pic>
        <p:nvPicPr>
          <p:cNvPr id="77" name="Google Shape;7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48650" y="6556375"/>
            <a:ext cx="1911350" cy="19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80400" y="5260975"/>
            <a:ext cx="1839912" cy="115411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7"/>
          <p:cNvSpPr txBox="1"/>
          <p:nvPr/>
        </p:nvSpPr>
        <p:spPr>
          <a:xfrm>
            <a:off x="2055812" y="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http://efllecturer.blogspot.com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/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80" name="Google Shape;80;p7"/>
          <p:cNvSpPr txBox="1"/>
          <p:nvPr/>
        </p:nvSpPr>
        <p:spPr>
          <a:xfrm>
            <a:off x="255587" y="292100"/>
            <a:ext cx="9648825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ookman Old Style"/>
              <a:buNone/>
            </a:pPr>
            <a:r>
              <a:rPr b="1" i="0" lang="en-US" sz="3600" u="none" cap="none" strike="noStrik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How do we make make the 1st and 2nd conditionals?</a:t>
            </a:r>
            <a:endParaRPr/>
          </a:p>
        </p:txBody>
      </p:sp>
      <p:cxnSp>
        <p:nvCxnSpPr>
          <p:cNvPr id="81" name="Google Shape;81;p7"/>
          <p:cNvCxnSpPr/>
          <p:nvPr/>
        </p:nvCxnSpPr>
        <p:spPr>
          <a:xfrm rot="10800000">
            <a:off x="687387" y="6556375"/>
            <a:ext cx="9118600" cy="0"/>
          </a:xfrm>
          <a:prstGeom prst="straightConnector1">
            <a:avLst/>
          </a:prstGeom>
          <a:noFill/>
          <a:ln cap="flat" cmpd="sng" w="38100">
            <a:solidFill>
              <a:srgbClr val="CC3300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3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He was texting on the phone and had an accident</a:t>
            </a:r>
            <a:endParaRPr/>
          </a:p>
        </p:txBody>
      </p:sp>
      <p:pic>
        <p:nvPicPr>
          <p:cNvPr id="493" name="Google Shape;49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12" y="2811462"/>
            <a:ext cx="6291262" cy="47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900000">
            <a:off x="687387" y="2595562"/>
            <a:ext cx="3097212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3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4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If he hadn’t been texting on the phone, he wouldn’t have had an accident</a:t>
            </a:r>
            <a:endParaRPr/>
          </a:p>
        </p:txBody>
      </p:sp>
      <p:pic>
        <p:nvPicPr>
          <p:cNvPr id="501" name="Google Shape;5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12" y="2811462"/>
            <a:ext cx="6291262" cy="47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900000">
            <a:off x="687387" y="2595562"/>
            <a:ext cx="3097212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4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5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She was working so hard that she fell asleep</a:t>
            </a:r>
            <a:endParaRPr/>
          </a:p>
        </p:txBody>
      </p:sp>
      <p:pic>
        <p:nvPicPr>
          <p:cNvPr id="509" name="Google Shape;50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5450" y="2811462"/>
            <a:ext cx="6918325" cy="4783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6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If she hadn’t been working so hard, she wouldn’t have fallen asleep</a:t>
            </a:r>
            <a:endParaRPr/>
          </a:p>
        </p:txBody>
      </p:sp>
      <p:pic>
        <p:nvPicPr>
          <p:cNvPr id="515" name="Google Shape;51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5450" y="2811462"/>
            <a:ext cx="6918325" cy="4783137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6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7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He was lifting the box when he hurt his back</a:t>
            </a:r>
            <a:endParaRPr/>
          </a:p>
        </p:txBody>
      </p:sp>
      <p:pic>
        <p:nvPicPr>
          <p:cNvPr id="522" name="Google Shape;52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7612" y="2524125"/>
            <a:ext cx="5062537" cy="56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7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8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If he hadn’t been lifting the box, he wouldn’t have hurt his back</a:t>
            </a:r>
            <a:endParaRPr/>
          </a:p>
        </p:txBody>
      </p:sp>
      <p:pic>
        <p:nvPicPr>
          <p:cNvPr id="529" name="Google Shape;52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7612" y="2524125"/>
            <a:ext cx="5062537" cy="56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8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He wasn’t looking where he was going and he hit the tree</a:t>
            </a:r>
            <a:endParaRPr/>
          </a:p>
        </p:txBody>
      </p:sp>
      <p:pic>
        <p:nvPicPr>
          <p:cNvPr id="536" name="Google Shape;53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3650" y="2595562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9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0"/>
          <p:cNvSpPr txBox="1"/>
          <p:nvPr>
            <p:ph type="title"/>
          </p:nvPr>
        </p:nvSpPr>
        <p:spPr>
          <a:xfrm>
            <a:off x="508000" y="363537"/>
            <a:ext cx="9144000" cy="151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4400"/>
              <a:buFont typeface="Bookman Old Style"/>
              <a:buNone/>
            </a:pPr>
            <a:r>
              <a:rPr b="1" i="0" lang="en-US" sz="4400" u="non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If he had been looking where he was going, he wouldn’t have hit the tree</a:t>
            </a:r>
            <a:endParaRPr/>
          </a:p>
        </p:txBody>
      </p:sp>
      <p:pic>
        <p:nvPicPr>
          <p:cNvPr id="543" name="Google Shape;54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3650" y="2595562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0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9" name="Google Shape;549;p51"/>
          <p:cNvCxnSpPr/>
          <p:nvPr/>
        </p:nvCxnSpPr>
        <p:spPr>
          <a:xfrm rot="10800000">
            <a:off x="1047750" y="5403850"/>
            <a:ext cx="8569325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50" name="Google Shape;550;p51"/>
          <p:cNvCxnSpPr/>
          <p:nvPr/>
        </p:nvCxnSpPr>
        <p:spPr>
          <a:xfrm>
            <a:off x="8255000" y="5384800"/>
            <a:ext cx="0" cy="3073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51" name="Google Shape;551;p51"/>
          <p:cNvSpPr txBox="1"/>
          <p:nvPr/>
        </p:nvSpPr>
        <p:spPr>
          <a:xfrm>
            <a:off x="8229600" y="5764212"/>
            <a:ext cx="18034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·yesterday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week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year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·when I was a child</a:t>
            </a:r>
            <a:endParaRPr/>
          </a:p>
        </p:txBody>
      </p:sp>
      <p:pic>
        <p:nvPicPr>
          <p:cNvPr id="552" name="Google Shape;552;p51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327025" y="292100"/>
            <a:ext cx="2665412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1"/>
          <p:cNvSpPr txBox="1"/>
          <p:nvPr/>
        </p:nvSpPr>
        <p:spPr>
          <a:xfrm>
            <a:off x="1479550" y="795337"/>
            <a:ext cx="11430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Arial"/>
              <a:buNone/>
            </a:pPr>
            <a:r>
              <a:rPr b="1" i="1" lang="en-US" sz="40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If...</a:t>
            </a:r>
            <a:endParaRPr/>
          </a:p>
        </p:txBody>
      </p:sp>
      <p:sp>
        <p:nvSpPr>
          <p:cNvPr id="554" name="Google Shape;554;p51"/>
          <p:cNvSpPr txBox="1"/>
          <p:nvPr/>
        </p:nvSpPr>
        <p:spPr>
          <a:xfrm>
            <a:off x="1839912" y="2092325"/>
            <a:ext cx="1152525" cy="2557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</a:t>
            </a:r>
            <a:endParaRPr/>
          </a:p>
        </p:txBody>
      </p:sp>
      <p:sp>
        <p:nvSpPr>
          <p:cNvPr id="555" name="Google Shape;555;p51"/>
          <p:cNvSpPr txBox="1"/>
          <p:nvPr/>
        </p:nvSpPr>
        <p:spPr>
          <a:xfrm>
            <a:off x="2776537" y="1587500"/>
            <a:ext cx="1854200" cy="2282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1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1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PERFECT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2400" u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had 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hadn't</a:t>
            </a:r>
            <a:endParaRPr/>
          </a:p>
        </p:txBody>
      </p:sp>
      <p:sp>
        <p:nvSpPr>
          <p:cNvPr id="556" name="Google Shape;556;p51"/>
          <p:cNvSpPr txBox="1"/>
          <p:nvPr/>
        </p:nvSpPr>
        <p:spPr>
          <a:xfrm>
            <a:off x="3927475" y="2668587"/>
            <a:ext cx="12446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been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found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seen</a:t>
            </a:r>
            <a:endParaRPr/>
          </a:p>
        </p:txBody>
      </p:sp>
      <p:cxnSp>
        <p:nvCxnSpPr>
          <p:cNvPr id="557" name="Google Shape;557;p51"/>
          <p:cNvCxnSpPr/>
          <p:nvPr/>
        </p:nvCxnSpPr>
        <p:spPr>
          <a:xfrm>
            <a:off x="5151437" y="1803400"/>
            <a:ext cx="0" cy="2882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58" name="Google Shape;558;p51"/>
          <p:cNvSpPr txBox="1"/>
          <p:nvPr/>
        </p:nvSpPr>
        <p:spPr>
          <a:xfrm>
            <a:off x="6735762" y="2379662"/>
            <a:ext cx="1625600" cy="155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rgbClr val="CC33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would 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wouldn't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have</a:t>
            </a:r>
            <a:endParaRPr/>
          </a:p>
        </p:txBody>
      </p:sp>
      <p:cxnSp>
        <p:nvCxnSpPr>
          <p:cNvPr id="559" name="Google Shape;559;p51"/>
          <p:cNvCxnSpPr/>
          <p:nvPr/>
        </p:nvCxnSpPr>
        <p:spPr>
          <a:xfrm>
            <a:off x="5727700" y="1803400"/>
            <a:ext cx="0" cy="2870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60" name="Google Shape;560;p51"/>
          <p:cNvCxnSpPr/>
          <p:nvPr/>
        </p:nvCxnSpPr>
        <p:spPr>
          <a:xfrm>
            <a:off x="8464550" y="2308225"/>
            <a:ext cx="0" cy="2232025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61" name="Google Shape;561;p51"/>
          <p:cNvSpPr txBox="1"/>
          <p:nvPr/>
        </p:nvSpPr>
        <p:spPr>
          <a:xfrm>
            <a:off x="8609012" y="2308225"/>
            <a:ext cx="12446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been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come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found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seen</a:t>
            </a:r>
            <a:endParaRPr/>
          </a:p>
        </p:txBody>
      </p:sp>
      <p:sp>
        <p:nvSpPr>
          <p:cNvPr id="562" name="Google Shape;562;p51"/>
          <p:cNvSpPr txBox="1"/>
          <p:nvPr/>
        </p:nvSpPr>
        <p:spPr>
          <a:xfrm>
            <a:off x="7024687" y="1444625"/>
            <a:ext cx="2906712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1" i="1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WOULD HAVE   +   PARTICIPLE</a:t>
            </a:r>
            <a:endParaRPr/>
          </a:p>
        </p:txBody>
      </p:sp>
      <p:sp>
        <p:nvSpPr>
          <p:cNvPr id="563" name="Google Shape;563;p51"/>
          <p:cNvSpPr txBox="1"/>
          <p:nvPr/>
        </p:nvSpPr>
        <p:spPr>
          <a:xfrm>
            <a:off x="5151437" y="2379662"/>
            <a:ext cx="790575" cy="155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</a:pPr>
            <a:r>
              <a:rPr b="0" i="0" lang="en-US" sz="9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</p:txBody>
      </p:sp>
      <p:sp>
        <p:nvSpPr>
          <p:cNvPr id="564" name="Google Shape;564;p51"/>
          <p:cNvSpPr txBox="1"/>
          <p:nvPr/>
        </p:nvSpPr>
        <p:spPr>
          <a:xfrm>
            <a:off x="542925" y="6916737"/>
            <a:ext cx="4824412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3rd Conditional</a:t>
            </a:r>
            <a:endParaRPr/>
          </a:p>
        </p:txBody>
      </p:sp>
      <p:sp>
        <p:nvSpPr>
          <p:cNvPr id="565" name="Google Shape;565;p51"/>
          <p:cNvSpPr txBox="1"/>
          <p:nvPr/>
        </p:nvSpPr>
        <p:spPr>
          <a:xfrm>
            <a:off x="327025" y="8356600"/>
            <a:ext cx="950595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700"/>
              <a:buFont typeface="Arial"/>
              <a:buNone/>
            </a:pPr>
            <a:r>
              <a:rPr b="0" i="0" lang="en-US" sz="27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+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PAST PERFECT 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+ 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WOULD HAVE</a:t>
            </a:r>
            <a:r>
              <a:rPr b="0" i="0" lang="en-US" sz="27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en-US" sz="27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PARTICIPLE</a:t>
            </a:r>
            <a:r>
              <a:rPr b="0" i="0" lang="en-US" sz="2700" u="none"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id="566" name="Google Shape;56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0" y="5835650"/>
            <a:ext cx="2020887" cy="202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0087" y="7853362"/>
            <a:ext cx="1582737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1"/>
          <p:cNvSpPr txBox="1"/>
          <p:nvPr/>
        </p:nvSpPr>
        <p:spPr>
          <a:xfrm>
            <a:off x="5727700" y="2092325"/>
            <a:ext cx="1152525" cy="2557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</a:t>
            </a:r>
            <a:endParaRPr/>
          </a:p>
        </p:txBody>
      </p:sp>
      <p:pic>
        <p:nvPicPr>
          <p:cNvPr id="569" name="Google Shape;569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6400" y="6845300"/>
            <a:ext cx="1582737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1"/>
          <p:cNvSpPr txBox="1"/>
          <p:nvPr/>
        </p:nvSpPr>
        <p:spPr>
          <a:xfrm>
            <a:off x="2055812" y="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/>
        </p:nvSpPr>
        <p:spPr>
          <a:xfrm>
            <a:off x="255587" y="436562"/>
            <a:ext cx="9648825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ookman Old Style"/>
              <a:buNone/>
            </a:pPr>
            <a:r>
              <a:rPr b="1" i="0" lang="en-US" sz="3600" u="none" cap="none" strike="noStrik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When do we use the 3rd conditional?</a:t>
            </a:r>
            <a:endParaRPr/>
          </a:p>
        </p:txBody>
      </p:sp>
      <p:pic>
        <p:nvPicPr>
          <p:cNvPr id="87" name="Google Shape;87;p8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2271712" y="939800"/>
            <a:ext cx="5761037" cy="549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 rotWithShape="1">
          <a:blip r:embed="rId4">
            <a:alphaModFix amt="0"/>
          </a:blip>
          <a:srcRect b="0" l="0" r="0" t="0"/>
          <a:stretch/>
        </p:blipFill>
        <p:spPr>
          <a:xfrm>
            <a:off x="4864100" y="2163762"/>
            <a:ext cx="1079500" cy="9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8"/>
          <p:cNvPicPr preferRelativeResize="0"/>
          <p:nvPr/>
        </p:nvPicPr>
        <p:blipFill rotWithShape="1">
          <a:blip r:embed="rId5">
            <a:alphaModFix amt="0"/>
          </a:blip>
          <a:srcRect b="0" l="0" r="0" t="0"/>
          <a:stretch/>
        </p:blipFill>
        <p:spPr>
          <a:xfrm>
            <a:off x="6016625" y="2092325"/>
            <a:ext cx="1295400" cy="9255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8"/>
          <p:cNvCxnSpPr/>
          <p:nvPr/>
        </p:nvCxnSpPr>
        <p:spPr>
          <a:xfrm>
            <a:off x="8248650" y="6556375"/>
            <a:ext cx="0" cy="2232025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91" name="Google Shape;91;p8"/>
          <p:cNvSpPr txBox="1"/>
          <p:nvPr/>
        </p:nvSpPr>
        <p:spPr>
          <a:xfrm>
            <a:off x="8356600" y="6627812"/>
            <a:ext cx="18034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·yesterday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week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year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·when I was a child</a:t>
            </a:r>
            <a:endParaRPr/>
          </a:p>
        </p:txBody>
      </p:sp>
      <p:sp>
        <p:nvSpPr>
          <p:cNvPr id="92" name="Google Shape;92;p8"/>
          <p:cNvSpPr txBox="1"/>
          <p:nvPr/>
        </p:nvSpPr>
        <p:spPr>
          <a:xfrm>
            <a:off x="542925" y="6916737"/>
            <a:ext cx="4824412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3rd Conditional</a:t>
            </a:r>
            <a:endParaRPr/>
          </a:p>
        </p:txBody>
      </p:sp>
      <p:pic>
        <p:nvPicPr>
          <p:cNvPr id="93" name="Google Shape;9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9862" y="6700837"/>
            <a:ext cx="1584325" cy="15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83512" y="1300162"/>
            <a:ext cx="2376487" cy="973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16400" y="6845300"/>
            <a:ext cx="1582737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8"/>
          <p:cNvSpPr txBox="1"/>
          <p:nvPr/>
        </p:nvSpPr>
        <p:spPr>
          <a:xfrm>
            <a:off x="5295900" y="4035425"/>
            <a:ext cx="4608512" cy="204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200"/>
              <a:buFont typeface="Bookman Old Style"/>
              <a:buNone/>
            </a:pPr>
            <a:r>
              <a:rPr b="1" i="0" lang="en-US" sz="3200" u="none" cap="none" strike="noStrik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When we want to imagine </a:t>
            </a:r>
            <a:r>
              <a:rPr b="1" i="1" lang="en-US" sz="3200" u="none" cap="none" strike="noStrik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doing or changing</a:t>
            </a:r>
            <a:r>
              <a:rPr b="1" i="0" lang="en-US" sz="3200" u="none" cap="none" strike="noStrik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something </a:t>
            </a:r>
            <a:r>
              <a:rPr b="1" i="1" lang="en-US" sz="3200" u="none" cap="none" strike="noStrike">
                <a:solidFill>
                  <a:srgbClr val="CC33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 the past</a:t>
            </a:r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5224462" y="1465262"/>
            <a:ext cx="188753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Yesterday</a:t>
            </a:r>
            <a:endParaRPr/>
          </a:p>
        </p:txBody>
      </p:sp>
      <p:sp>
        <p:nvSpPr>
          <p:cNvPr id="98" name="Google Shape;98;p8"/>
          <p:cNvSpPr txBox="1"/>
          <p:nvPr/>
        </p:nvSpPr>
        <p:spPr>
          <a:xfrm>
            <a:off x="2127250" y="862330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http://efllecturer.blogspot.com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/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9" name="Google Shape;99;p8"/>
          <p:cNvSpPr txBox="1"/>
          <p:nvPr/>
        </p:nvSpPr>
        <p:spPr>
          <a:xfrm>
            <a:off x="2055812" y="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http://efllecturer.blogspot.com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/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100" name="Google Shape;100;p8"/>
          <p:cNvCxnSpPr/>
          <p:nvPr/>
        </p:nvCxnSpPr>
        <p:spPr>
          <a:xfrm rot="10800000">
            <a:off x="687387" y="6556375"/>
            <a:ext cx="9118600" cy="0"/>
          </a:xfrm>
          <a:prstGeom prst="straightConnector1">
            <a:avLst/>
          </a:prstGeom>
          <a:noFill/>
          <a:ln cap="flat" cmpd="sng" w="38100">
            <a:solidFill>
              <a:srgbClr val="CC3300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9862" y="6700837"/>
            <a:ext cx="1584325" cy="15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/>
          <p:nvPr/>
        </p:nvSpPr>
        <p:spPr>
          <a:xfrm>
            <a:off x="255587" y="363537"/>
            <a:ext cx="9648825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ookman Old Style"/>
              <a:buNone/>
            </a:pPr>
            <a:r>
              <a:rPr b="1" i="0" lang="en-US" sz="3600" u="none" cap="none" strike="noStrik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How do we make the 3rd conditional?</a:t>
            </a:r>
            <a:endParaRPr/>
          </a:p>
        </p:txBody>
      </p:sp>
      <p:pic>
        <p:nvPicPr>
          <p:cNvPr id="107" name="Google Shape;107;p9"/>
          <p:cNvPicPr preferRelativeResize="0"/>
          <p:nvPr/>
        </p:nvPicPr>
        <p:blipFill rotWithShape="1">
          <a:blip r:embed="rId4">
            <a:alphaModFix amt="0"/>
          </a:blip>
          <a:srcRect b="0" l="0" r="0" t="0"/>
          <a:stretch/>
        </p:blipFill>
        <p:spPr>
          <a:xfrm>
            <a:off x="2271712" y="939800"/>
            <a:ext cx="5761037" cy="549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 rotWithShape="1">
          <a:blip r:embed="rId5">
            <a:alphaModFix amt="0"/>
          </a:blip>
          <a:srcRect b="0" l="0" r="0" t="0"/>
          <a:stretch/>
        </p:blipFill>
        <p:spPr>
          <a:xfrm>
            <a:off x="4864100" y="2163762"/>
            <a:ext cx="1079500" cy="9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 rotWithShape="1">
          <a:blip r:embed="rId6">
            <a:alphaModFix amt="0"/>
          </a:blip>
          <a:srcRect b="0" l="0" r="0" t="0"/>
          <a:stretch/>
        </p:blipFill>
        <p:spPr>
          <a:xfrm>
            <a:off x="6016625" y="2092325"/>
            <a:ext cx="1295400" cy="9255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9"/>
          <p:cNvCxnSpPr/>
          <p:nvPr/>
        </p:nvCxnSpPr>
        <p:spPr>
          <a:xfrm>
            <a:off x="8248650" y="6556375"/>
            <a:ext cx="0" cy="2232025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11" name="Google Shape;111;p9"/>
          <p:cNvSpPr txBox="1"/>
          <p:nvPr/>
        </p:nvSpPr>
        <p:spPr>
          <a:xfrm>
            <a:off x="8356600" y="6627812"/>
            <a:ext cx="18034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·yesterday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week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year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·when I was a child</a:t>
            </a:r>
            <a:endParaRPr/>
          </a:p>
        </p:txBody>
      </p:sp>
      <p:sp>
        <p:nvSpPr>
          <p:cNvPr id="112" name="Google Shape;112;p9"/>
          <p:cNvSpPr txBox="1"/>
          <p:nvPr/>
        </p:nvSpPr>
        <p:spPr>
          <a:xfrm>
            <a:off x="542925" y="6916737"/>
            <a:ext cx="4824412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3rd Conditional</a:t>
            </a:r>
            <a:endParaRPr/>
          </a:p>
        </p:txBody>
      </p:sp>
      <p:sp>
        <p:nvSpPr>
          <p:cNvPr id="113" name="Google Shape;113;p9"/>
          <p:cNvSpPr txBox="1"/>
          <p:nvPr/>
        </p:nvSpPr>
        <p:spPr>
          <a:xfrm>
            <a:off x="5224462" y="1465262"/>
            <a:ext cx="188753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Yesterday</a:t>
            </a:r>
            <a:endParaRPr/>
          </a:p>
        </p:txBody>
      </p:sp>
      <p:pic>
        <p:nvPicPr>
          <p:cNvPr id="114" name="Google Shape;114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16400" y="6845300"/>
            <a:ext cx="1582737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83512" y="1300162"/>
            <a:ext cx="2376487" cy="97313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9"/>
          <p:cNvSpPr txBox="1"/>
          <p:nvPr/>
        </p:nvSpPr>
        <p:spPr>
          <a:xfrm>
            <a:off x="2055812" y="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http://efllecturer.blogspot.com</a:t>
            </a: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/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117" name="Google Shape;117;p9"/>
          <p:cNvCxnSpPr/>
          <p:nvPr/>
        </p:nvCxnSpPr>
        <p:spPr>
          <a:xfrm rot="10800000">
            <a:off x="687387" y="6556375"/>
            <a:ext cx="9118600" cy="0"/>
          </a:xfrm>
          <a:prstGeom prst="straightConnector1">
            <a:avLst/>
          </a:prstGeom>
          <a:noFill/>
          <a:ln cap="flat" cmpd="sng" w="38100">
            <a:solidFill>
              <a:srgbClr val="CC3300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0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2271712" y="939800"/>
            <a:ext cx="5761037" cy="549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0"/>
          <p:cNvPicPr preferRelativeResize="0"/>
          <p:nvPr/>
        </p:nvPicPr>
        <p:blipFill rotWithShape="1">
          <a:blip r:embed="rId4">
            <a:alphaModFix amt="0"/>
          </a:blip>
          <a:srcRect b="0" l="0" r="0" t="0"/>
          <a:stretch/>
        </p:blipFill>
        <p:spPr>
          <a:xfrm>
            <a:off x="4864100" y="2163762"/>
            <a:ext cx="1079500" cy="9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5">
            <a:alphaModFix amt="0"/>
          </a:blip>
          <a:srcRect b="0" l="0" r="0" t="0"/>
          <a:stretch/>
        </p:blipFill>
        <p:spPr>
          <a:xfrm>
            <a:off x="6016625" y="2092325"/>
            <a:ext cx="1295400" cy="9255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0"/>
          <p:cNvCxnSpPr/>
          <p:nvPr/>
        </p:nvCxnSpPr>
        <p:spPr>
          <a:xfrm>
            <a:off x="8248650" y="6556375"/>
            <a:ext cx="0" cy="2232025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26" name="Google Shape;126;p10"/>
          <p:cNvSpPr txBox="1"/>
          <p:nvPr/>
        </p:nvSpPr>
        <p:spPr>
          <a:xfrm>
            <a:off x="8356600" y="6627812"/>
            <a:ext cx="18034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·yesterday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week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year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·when I was a child</a:t>
            </a:r>
            <a:endParaRPr/>
          </a:p>
        </p:txBody>
      </p:sp>
      <p:sp>
        <p:nvSpPr>
          <p:cNvPr id="127" name="Google Shape;127;p10"/>
          <p:cNvSpPr txBox="1"/>
          <p:nvPr/>
        </p:nvSpPr>
        <p:spPr>
          <a:xfrm>
            <a:off x="542925" y="6916737"/>
            <a:ext cx="4824412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3rd Conditional</a:t>
            </a:r>
            <a:endParaRPr/>
          </a:p>
        </p:txBody>
      </p:sp>
      <p:sp>
        <p:nvSpPr>
          <p:cNvPr id="128" name="Google Shape;128;p10"/>
          <p:cNvSpPr txBox="1"/>
          <p:nvPr/>
        </p:nvSpPr>
        <p:spPr>
          <a:xfrm>
            <a:off x="327025" y="8356600"/>
            <a:ext cx="950595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+ </a:t>
            </a:r>
            <a:r>
              <a:rPr b="0" i="0" lang="en-US" sz="21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PAST PERFECT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+  </a:t>
            </a:r>
            <a:r>
              <a:rPr b="0" i="0" lang="en-US" sz="21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WOULD HAVE</a:t>
            </a:r>
            <a:r>
              <a:rPr b="0" i="0" lang="en-US" sz="27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en-US" sz="27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21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PARTICIPLE</a:t>
            </a:r>
            <a:r>
              <a:rPr b="0" i="0" lang="en-US" sz="2700" u="none" cap="none" strike="noStrike"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sp>
        <p:nvSpPr>
          <p:cNvPr id="129" name="Google Shape;129;p10"/>
          <p:cNvSpPr txBox="1"/>
          <p:nvPr/>
        </p:nvSpPr>
        <p:spPr>
          <a:xfrm>
            <a:off x="471487" y="7493000"/>
            <a:ext cx="583247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It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had been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sunny </a:t>
            </a:r>
            <a:r>
              <a:rPr b="1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yesterday</a:t>
            </a: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would have</a:t>
            </a: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gone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the beach</a:t>
            </a:r>
            <a:endParaRPr/>
          </a:p>
        </p:txBody>
      </p:sp>
      <p:sp>
        <p:nvSpPr>
          <p:cNvPr id="130" name="Google Shape;130;p10"/>
          <p:cNvSpPr txBox="1"/>
          <p:nvPr/>
        </p:nvSpPr>
        <p:spPr>
          <a:xfrm>
            <a:off x="5224462" y="1465262"/>
            <a:ext cx="188753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Yesterday</a:t>
            </a:r>
            <a:endParaRPr/>
          </a:p>
        </p:txBody>
      </p:sp>
      <p:pic>
        <p:nvPicPr>
          <p:cNvPr id="131" name="Google Shape;13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6400" y="6845300"/>
            <a:ext cx="1582737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19862" y="6700837"/>
            <a:ext cx="1584325" cy="15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0"/>
          <p:cNvSpPr txBox="1"/>
          <p:nvPr/>
        </p:nvSpPr>
        <p:spPr>
          <a:xfrm>
            <a:off x="5780087" y="4343400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5224462" y="4108450"/>
            <a:ext cx="4608512" cy="15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1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+ </a:t>
            </a:r>
            <a:r>
              <a:rPr b="1" i="0" lang="en-US" sz="3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PAST PERFECT </a:t>
            </a:r>
            <a:r>
              <a:rPr b="1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 </a:t>
            </a:r>
            <a:r>
              <a:rPr b="1" i="0" lang="en-US" sz="3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WOULD HAVE</a:t>
            </a:r>
            <a:r>
              <a:rPr b="1" i="0" lang="en-US" sz="32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1" i="0" lang="en-US" sz="32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-US" sz="32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PARTICIPLE</a:t>
            </a:r>
            <a:r>
              <a:rPr b="0" i="0" lang="en-US" sz="2700" u="none"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sp>
        <p:nvSpPr>
          <p:cNvPr id="135" name="Google Shape;135;p10"/>
          <p:cNvSpPr txBox="1"/>
          <p:nvPr/>
        </p:nvSpPr>
        <p:spPr>
          <a:xfrm>
            <a:off x="2055812" y="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6" name="Google Shape;136;p10"/>
          <p:cNvSpPr txBox="1"/>
          <p:nvPr/>
        </p:nvSpPr>
        <p:spPr>
          <a:xfrm>
            <a:off x="255587" y="363537"/>
            <a:ext cx="9648825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ookman Old Style"/>
              <a:buNone/>
            </a:pPr>
            <a:r>
              <a:rPr b="1" i="0" lang="en-US" sz="36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How do we make the 3rd conditional?</a:t>
            </a:r>
            <a:endParaRPr/>
          </a:p>
        </p:txBody>
      </p:sp>
      <p:cxnSp>
        <p:nvCxnSpPr>
          <p:cNvPr id="137" name="Google Shape;137;p10"/>
          <p:cNvCxnSpPr/>
          <p:nvPr/>
        </p:nvCxnSpPr>
        <p:spPr>
          <a:xfrm rot="10800000">
            <a:off x="687387" y="6556375"/>
            <a:ext cx="9118600" cy="0"/>
          </a:xfrm>
          <a:prstGeom prst="straightConnector1">
            <a:avLst/>
          </a:prstGeom>
          <a:noFill/>
          <a:ln cap="flat" cmpd="sng" w="38100">
            <a:solidFill>
              <a:srgbClr val="CC3300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1"/>
          <p:cNvCxnSpPr/>
          <p:nvPr/>
        </p:nvCxnSpPr>
        <p:spPr>
          <a:xfrm>
            <a:off x="8255000" y="5384800"/>
            <a:ext cx="0" cy="3073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43" name="Google Shape;143;p11"/>
          <p:cNvSpPr txBox="1"/>
          <p:nvPr/>
        </p:nvSpPr>
        <p:spPr>
          <a:xfrm>
            <a:off x="8229600" y="5764212"/>
            <a:ext cx="18034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·yesterday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week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year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·when I was a child</a:t>
            </a:r>
            <a:endParaRPr/>
          </a:p>
        </p:txBody>
      </p:sp>
      <p:pic>
        <p:nvPicPr>
          <p:cNvPr id="144" name="Google Shape;144;p11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0" y="652462"/>
            <a:ext cx="2665412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1"/>
          <p:cNvSpPr txBox="1"/>
          <p:nvPr/>
        </p:nvSpPr>
        <p:spPr>
          <a:xfrm>
            <a:off x="1263650" y="1011237"/>
            <a:ext cx="13589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Arial"/>
              <a:buNone/>
            </a:pPr>
            <a:r>
              <a:rPr b="1" i="1" lang="en-US" sz="48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If...</a:t>
            </a:r>
            <a:endParaRPr/>
          </a:p>
        </p:txBody>
      </p:sp>
      <p:sp>
        <p:nvSpPr>
          <p:cNvPr id="146" name="Google Shape;146;p11"/>
          <p:cNvSpPr txBox="1"/>
          <p:nvPr/>
        </p:nvSpPr>
        <p:spPr>
          <a:xfrm>
            <a:off x="1839912" y="2092325"/>
            <a:ext cx="1152525" cy="264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</a:t>
            </a:r>
            <a:endParaRPr/>
          </a:p>
        </p:txBody>
      </p:sp>
      <p:sp>
        <p:nvSpPr>
          <p:cNvPr id="147" name="Google Shape;147;p11"/>
          <p:cNvSpPr txBox="1"/>
          <p:nvPr/>
        </p:nvSpPr>
        <p:spPr>
          <a:xfrm>
            <a:off x="2847975" y="2379662"/>
            <a:ext cx="18542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had 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hadn't</a:t>
            </a:r>
            <a:endParaRPr/>
          </a:p>
        </p:txBody>
      </p:sp>
      <p:sp>
        <p:nvSpPr>
          <p:cNvPr id="148" name="Google Shape;148;p11"/>
          <p:cNvSpPr txBox="1"/>
          <p:nvPr/>
        </p:nvSpPr>
        <p:spPr>
          <a:xfrm>
            <a:off x="3927475" y="2740025"/>
            <a:ext cx="12446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been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found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seen</a:t>
            </a:r>
            <a:endParaRPr/>
          </a:p>
        </p:txBody>
      </p:sp>
      <p:cxnSp>
        <p:nvCxnSpPr>
          <p:cNvPr id="149" name="Google Shape;149;p11"/>
          <p:cNvCxnSpPr/>
          <p:nvPr/>
        </p:nvCxnSpPr>
        <p:spPr>
          <a:xfrm>
            <a:off x="5151437" y="1803400"/>
            <a:ext cx="0" cy="2882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50" name="Google Shape;150;p11"/>
          <p:cNvSpPr txBox="1"/>
          <p:nvPr/>
        </p:nvSpPr>
        <p:spPr>
          <a:xfrm>
            <a:off x="6735762" y="2379662"/>
            <a:ext cx="1625600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would 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wouldn't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have</a:t>
            </a:r>
            <a:endParaRPr/>
          </a:p>
        </p:txBody>
      </p:sp>
      <p:cxnSp>
        <p:nvCxnSpPr>
          <p:cNvPr id="151" name="Google Shape;151;p11"/>
          <p:cNvCxnSpPr/>
          <p:nvPr/>
        </p:nvCxnSpPr>
        <p:spPr>
          <a:xfrm>
            <a:off x="5727700" y="1803400"/>
            <a:ext cx="0" cy="2870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52" name="Google Shape;152;p11"/>
          <p:cNvCxnSpPr/>
          <p:nvPr/>
        </p:nvCxnSpPr>
        <p:spPr>
          <a:xfrm>
            <a:off x="8464550" y="2308225"/>
            <a:ext cx="0" cy="2232025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53" name="Google Shape;153;p11"/>
          <p:cNvSpPr txBox="1"/>
          <p:nvPr/>
        </p:nvSpPr>
        <p:spPr>
          <a:xfrm>
            <a:off x="8609012" y="2308225"/>
            <a:ext cx="12446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been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come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found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seen</a:t>
            </a:r>
            <a:endParaRPr/>
          </a:p>
        </p:txBody>
      </p:sp>
      <p:sp>
        <p:nvSpPr>
          <p:cNvPr id="154" name="Google Shape;154;p11"/>
          <p:cNvSpPr txBox="1"/>
          <p:nvPr/>
        </p:nvSpPr>
        <p:spPr>
          <a:xfrm>
            <a:off x="5151437" y="2379662"/>
            <a:ext cx="790575" cy="155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</a:pPr>
            <a:r>
              <a:rPr b="0" i="0" lang="en-US" sz="9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</p:txBody>
      </p:sp>
      <p:sp>
        <p:nvSpPr>
          <p:cNvPr id="155" name="Google Shape;155;p11"/>
          <p:cNvSpPr txBox="1"/>
          <p:nvPr/>
        </p:nvSpPr>
        <p:spPr>
          <a:xfrm>
            <a:off x="542925" y="6916737"/>
            <a:ext cx="4824412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3rd Conditional</a:t>
            </a:r>
            <a:endParaRPr/>
          </a:p>
        </p:txBody>
      </p:sp>
      <p:sp>
        <p:nvSpPr>
          <p:cNvPr id="156" name="Google Shape;156;p11"/>
          <p:cNvSpPr txBox="1"/>
          <p:nvPr/>
        </p:nvSpPr>
        <p:spPr>
          <a:xfrm>
            <a:off x="327025" y="8356600"/>
            <a:ext cx="950595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700"/>
              <a:buFont typeface="Arial"/>
              <a:buNone/>
            </a:pPr>
            <a:r>
              <a:rPr b="0" i="0" lang="en-US" sz="27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+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PAST PERFECT 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+ 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WOULD HAVE</a:t>
            </a:r>
            <a:r>
              <a:rPr b="0" i="0" lang="en-US" sz="27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en-US" sz="27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PARTICIPLE</a:t>
            </a:r>
            <a:r>
              <a:rPr b="0" i="0" lang="en-US" sz="2700" u="none"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id="157" name="Google Shape;15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0" y="5835650"/>
            <a:ext cx="2020887" cy="202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0087" y="7853362"/>
            <a:ext cx="1582737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1"/>
          <p:cNvSpPr txBox="1"/>
          <p:nvPr/>
        </p:nvSpPr>
        <p:spPr>
          <a:xfrm>
            <a:off x="5727700" y="2019300"/>
            <a:ext cx="1152525" cy="264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</a:t>
            </a:r>
            <a:endParaRPr/>
          </a:p>
        </p:txBody>
      </p:sp>
      <p:pic>
        <p:nvPicPr>
          <p:cNvPr id="160" name="Google Shape;16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6400" y="6845300"/>
            <a:ext cx="1582737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1"/>
          <p:cNvSpPr txBox="1"/>
          <p:nvPr/>
        </p:nvSpPr>
        <p:spPr>
          <a:xfrm>
            <a:off x="2487612" y="1246187"/>
            <a:ext cx="7345362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Arial"/>
              <a:buNone/>
            </a:pPr>
            <a:r>
              <a:rPr b="1" i="1" lang="en-US" sz="18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+ HAD/N’T + PARTICIPLE,</a:t>
            </a:r>
            <a:r>
              <a:rPr b="1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+ WOULD/N’T have   + PARTICIPLE</a:t>
            </a:r>
            <a:endParaRPr/>
          </a:p>
        </p:txBody>
      </p:sp>
      <p:sp>
        <p:nvSpPr>
          <p:cNvPr id="162" name="Google Shape;162;p11"/>
          <p:cNvSpPr txBox="1"/>
          <p:nvPr/>
        </p:nvSpPr>
        <p:spPr>
          <a:xfrm>
            <a:off x="2055812" y="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3" name="Google Shape;163;p11"/>
          <p:cNvSpPr txBox="1"/>
          <p:nvPr/>
        </p:nvSpPr>
        <p:spPr>
          <a:xfrm>
            <a:off x="255587" y="363537"/>
            <a:ext cx="9648825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ookman Old Style"/>
              <a:buNone/>
            </a:pPr>
            <a:r>
              <a:rPr b="1" i="0" lang="en-US" sz="36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How do we make the 3rd conditional?</a:t>
            </a:r>
            <a:endParaRPr/>
          </a:p>
        </p:txBody>
      </p:sp>
      <p:cxnSp>
        <p:nvCxnSpPr>
          <p:cNvPr id="164" name="Google Shape;164;p11"/>
          <p:cNvCxnSpPr/>
          <p:nvPr/>
        </p:nvCxnSpPr>
        <p:spPr>
          <a:xfrm rot="10800000">
            <a:off x="687387" y="5332412"/>
            <a:ext cx="9118600" cy="0"/>
          </a:xfrm>
          <a:prstGeom prst="straightConnector1">
            <a:avLst/>
          </a:prstGeom>
          <a:noFill/>
          <a:ln cap="flat" cmpd="sng" w="38100">
            <a:solidFill>
              <a:srgbClr val="CC3300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"/>
          <p:cNvSpPr txBox="1"/>
          <p:nvPr/>
        </p:nvSpPr>
        <p:spPr>
          <a:xfrm>
            <a:off x="615950" y="2236787"/>
            <a:ext cx="4271962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1st Conditional</a:t>
            </a:r>
            <a:endParaRPr/>
          </a:p>
        </p:txBody>
      </p:sp>
      <p:sp>
        <p:nvSpPr>
          <p:cNvPr id="170" name="Google Shape;170;p12"/>
          <p:cNvSpPr txBox="1"/>
          <p:nvPr/>
        </p:nvSpPr>
        <p:spPr>
          <a:xfrm>
            <a:off x="542925" y="3460750"/>
            <a:ext cx="656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+ </a:t>
            </a:r>
            <a:r>
              <a:rPr b="0" i="0" lang="en-US" sz="24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PRESENT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+  </a:t>
            </a:r>
            <a:r>
              <a:rPr b="0" i="0" lang="en-US" sz="24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FUTURE</a:t>
            </a:r>
            <a:endParaRPr/>
          </a:p>
        </p:txBody>
      </p:sp>
      <p:sp>
        <p:nvSpPr>
          <p:cNvPr id="171" name="Google Shape;171;p12"/>
          <p:cNvSpPr txBox="1"/>
          <p:nvPr/>
        </p:nvSpPr>
        <p:spPr>
          <a:xfrm>
            <a:off x="255587" y="508000"/>
            <a:ext cx="9648825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ookman Old Style"/>
              <a:buNone/>
            </a:pPr>
            <a:r>
              <a:rPr b="1" i="0" lang="en-US" sz="36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Revise the 1</a:t>
            </a:r>
            <a:r>
              <a:rPr b="1" baseline="30000" i="0" lang="en-US" sz="36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st</a:t>
            </a:r>
            <a:r>
              <a:rPr b="1" i="0" lang="en-US" sz="36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, 2</a:t>
            </a:r>
            <a:r>
              <a:rPr b="1" baseline="30000" i="0" lang="en-US" sz="36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nd</a:t>
            </a:r>
            <a:r>
              <a:rPr b="1" i="0" lang="en-US" sz="3600" u="none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and 3rd conditionals</a:t>
            </a:r>
            <a:endParaRPr/>
          </a:p>
        </p:txBody>
      </p:sp>
      <p:sp>
        <p:nvSpPr>
          <p:cNvPr id="172" name="Google Shape;172;p12"/>
          <p:cNvSpPr txBox="1"/>
          <p:nvPr/>
        </p:nvSpPr>
        <p:spPr>
          <a:xfrm>
            <a:off x="615950" y="4468812"/>
            <a:ext cx="4537075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2nd Conditional</a:t>
            </a:r>
            <a:endParaRPr/>
          </a:p>
        </p:txBody>
      </p:sp>
      <p:cxnSp>
        <p:nvCxnSpPr>
          <p:cNvPr id="173" name="Google Shape;173;p12"/>
          <p:cNvCxnSpPr/>
          <p:nvPr/>
        </p:nvCxnSpPr>
        <p:spPr>
          <a:xfrm flipH="1" rot="10800000">
            <a:off x="758825" y="4035425"/>
            <a:ext cx="7489825" cy="73025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74" name="Google Shape;174;p12"/>
          <p:cNvSpPr txBox="1"/>
          <p:nvPr/>
        </p:nvSpPr>
        <p:spPr>
          <a:xfrm>
            <a:off x="400050" y="5835650"/>
            <a:ext cx="77041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+ </a:t>
            </a:r>
            <a:r>
              <a:rPr b="0" i="0" lang="en-US" sz="24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PAST      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+  </a:t>
            </a:r>
            <a:r>
              <a:rPr b="0" i="0" lang="en-US" sz="24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WOULD + Verb</a:t>
            </a:r>
            <a:endParaRPr/>
          </a:p>
        </p:txBody>
      </p:sp>
      <p:sp>
        <p:nvSpPr>
          <p:cNvPr id="175" name="Google Shape;175;p12"/>
          <p:cNvSpPr txBox="1"/>
          <p:nvPr/>
        </p:nvSpPr>
        <p:spPr>
          <a:xfrm>
            <a:off x="687387" y="2884487"/>
            <a:ext cx="553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It </a:t>
            </a:r>
            <a:r>
              <a:rPr b="0" i="1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b="0" i="1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Sunny, I </a:t>
            </a:r>
            <a:r>
              <a:rPr b="0" i="1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will go </a:t>
            </a:r>
            <a:r>
              <a:rPr b="0" i="1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the beach.</a:t>
            </a:r>
            <a:endParaRPr/>
          </a:p>
        </p:txBody>
      </p:sp>
      <p:sp>
        <p:nvSpPr>
          <p:cNvPr id="176" name="Google Shape;176;p12"/>
          <p:cNvSpPr txBox="1"/>
          <p:nvPr/>
        </p:nvSpPr>
        <p:spPr>
          <a:xfrm>
            <a:off x="542925" y="5403850"/>
            <a:ext cx="591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It </a:t>
            </a:r>
            <a:r>
              <a:rPr b="0" i="1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was </a:t>
            </a:r>
            <a:r>
              <a:rPr b="0" i="1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sunny, I </a:t>
            </a:r>
            <a:r>
              <a:rPr b="0" i="1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would</a:t>
            </a:r>
            <a:r>
              <a:rPr b="0" i="1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go </a:t>
            </a:r>
            <a:r>
              <a:rPr b="0" i="1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the beach</a:t>
            </a:r>
            <a:endParaRPr/>
          </a:p>
        </p:txBody>
      </p:sp>
      <p:pic>
        <p:nvPicPr>
          <p:cNvPr id="177" name="Google Shape;177;p12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4086225" y="1419225"/>
            <a:ext cx="1357312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2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6016625" y="1444625"/>
            <a:ext cx="131762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2"/>
          <p:cNvPicPr preferRelativeResize="0"/>
          <p:nvPr/>
        </p:nvPicPr>
        <p:blipFill rotWithShape="1">
          <a:blip r:embed="rId4">
            <a:alphaModFix amt="0"/>
          </a:blip>
          <a:srcRect b="0" l="0" r="0" t="0"/>
          <a:stretch/>
        </p:blipFill>
        <p:spPr>
          <a:xfrm>
            <a:off x="4746625" y="1552575"/>
            <a:ext cx="4889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2"/>
          <p:cNvPicPr preferRelativeResize="0"/>
          <p:nvPr/>
        </p:nvPicPr>
        <p:blipFill rotWithShape="1">
          <a:blip r:embed="rId5">
            <a:alphaModFix amt="0"/>
          </a:blip>
          <a:srcRect b="0" l="0" r="0" t="0"/>
          <a:stretch/>
        </p:blipFill>
        <p:spPr>
          <a:xfrm>
            <a:off x="6594475" y="1628775"/>
            <a:ext cx="495300" cy="3540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12"/>
          <p:cNvCxnSpPr/>
          <p:nvPr/>
        </p:nvCxnSpPr>
        <p:spPr>
          <a:xfrm>
            <a:off x="8248650" y="1371600"/>
            <a:ext cx="0" cy="7416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82" name="Google Shape;182;p12"/>
          <p:cNvSpPr txBox="1"/>
          <p:nvPr/>
        </p:nvSpPr>
        <p:spPr>
          <a:xfrm>
            <a:off x="8464550" y="2019300"/>
            <a:ext cx="13970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When?</a:t>
            </a:r>
            <a:endParaRPr/>
          </a:p>
        </p:txBody>
      </p:sp>
      <p:sp>
        <p:nvSpPr>
          <p:cNvPr id="183" name="Google Shape;183;p12"/>
          <p:cNvSpPr txBox="1"/>
          <p:nvPr/>
        </p:nvSpPr>
        <p:spPr>
          <a:xfrm>
            <a:off x="8382000" y="3244850"/>
            <a:ext cx="17780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·today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·tomorrow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·next week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·on my next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holiday</a:t>
            </a:r>
            <a:endParaRPr/>
          </a:p>
        </p:txBody>
      </p:sp>
      <p:cxnSp>
        <p:nvCxnSpPr>
          <p:cNvPr id="184" name="Google Shape;184;p12"/>
          <p:cNvCxnSpPr/>
          <p:nvPr/>
        </p:nvCxnSpPr>
        <p:spPr>
          <a:xfrm rot="10800000">
            <a:off x="687387" y="6556375"/>
            <a:ext cx="9118600" cy="0"/>
          </a:xfrm>
          <a:prstGeom prst="straightConnector1">
            <a:avLst/>
          </a:prstGeom>
          <a:noFill/>
          <a:ln cap="flat" cmpd="sng" w="38100">
            <a:solidFill>
              <a:srgbClr val="CC33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85" name="Google Shape;185;p12"/>
          <p:cNvSpPr txBox="1"/>
          <p:nvPr/>
        </p:nvSpPr>
        <p:spPr>
          <a:xfrm>
            <a:off x="8356600" y="6627812"/>
            <a:ext cx="18034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·yesterday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week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·last year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·when I was a child</a:t>
            </a:r>
            <a:endParaRPr/>
          </a:p>
        </p:txBody>
      </p:sp>
      <p:sp>
        <p:nvSpPr>
          <p:cNvPr id="186" name="Google Shape;186;p12"/>
          <p:cNvSpPr txBox="1"/>
          <p:nvPr/>
        </p:nvSpPr>
        <p:spPr>
          <a:xfrm>
            <a:off x="542925" y="6916737"/>
            <a:ext cx="4824412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rgbClr val="CC3300"/>
                </a:solidFill>
                <a:latin typeface="Arial"/>
                <a:ea typeface="Arial"/>
                <a:cs typeface="Arial"/>
                <a:sym typeface="Arial"/>
              </a:rPr>
              <a:t>3rd Conditional</a:t>
            </a:r>
            <a:endParaRPr/>
          </a:p>
        </p:txBody>
      </p:sp>
      <p:sp>
        <p:nvSpPr>
          <p:cNvPr id="187" name="Google Shape;187;p12"/>
          <p:cNvSpPr txBox="1"/>
          <p:nvPr/>
        </p:nvSpPr>
        <p:spPr>
          <a:xfrm>
            <a:off x="471487" y="7493000"/>
            <a:ext cx="583247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It </a:t>
            </a:r>
            <a:r>
              <a:rPr b="0" i="1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had been </a:t>
            </a:r>
            <a:r>
              <a:rPr b="0" i="1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sunny </a:t>
            </a:r>
            <a:r>
              <a:rPr b="1" i="1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yesterday</a:t>
            </a:r>
            <a:r>
              <a:rPr b="0" i="1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 </a:t>
            </a:r>
            <a:r>
              <a:rPr b="0" i="1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would have</a:t>
            </a:r>
            <a:r>
              <a:rPr b="0" i="1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4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gone </a:t>
            </a:r>
            <a:r>
              <a:rPr b="0" i="1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the beach</a:t>
            </a:r>
            <a:endParaRPr/>
          </a:p>
        </p:txBody>
      </p:sp>
      <p:pic>
        <p:nvPicPr>
          <p:cNvPr id="188" name="Google Shape;18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80400" y="5260975"/>
            <a:ext cx="1839912" cy="115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16400" y="6845300"/>
            <a:ext cx="1582737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19862" y="6700837"/>
            <a:ext cx="1584325" cy="15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2"/>
          <p:cNvSpPr txBox="1"/>
          <p:nvPr/>
        </p:nvSpPr>
        <p:spPr>
          <a:xfrm>
            <a:off x="327025" y="8356600"/>
            <a:ext cx="950595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700"/>
              <a:buFont typeface="Arial"/>
              <a:buNone/>
            </a:pPr>
            <a:r>
              <a:rPr b="0" i="0" lang="en-US" sz="27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+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PAST PERFECT 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+ 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WOULD HAVE</a:t>
            </a:r>
            <a:r>
              <a:rPr b="0" i="0" lang="en-US" sz="27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2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en-US" sz="2700" u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2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PARTICIPLE</a:t>
            </a:r>
            <a:r>
              <a:rPr b="0" i="0" lang="en-US" sz="2700" u="none">
                <a:solidFill>
                  <a:srgbClr val="0000FF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sp>
        <p:nvSpPr>
          <p:cNvPr id="192" name="Google Shape;192;p12"/>
          <p:cNvSpPr txBox="1"/>
          <p:nvPr/>
        </p:nvSpPr>
        <p:spPr>
          <a:xfrm>
            <a:off x="2055812" y="0"/>
            <a:ext cx="6218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</a:pPr>
            <a:r>
              <a:rPr b="0" i="0" lang="en-US" sz="24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EFL SMARTblog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http://efllecturer.blogspot.com</a:t>
            </a: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/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00FF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